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3"/>
  </p:notesMasterIdLst>
  <p:handoutMasterIdLst>
    <p:handoutMasterId r:id="rId104"/>
  </p:handoutMasterIdLst>
  <p:sldIdLst>
    <p:sldId id="362" r:id="rId2"/>
    <p:sldId id="330" r:id="rId3"/>
    <p:sldId id="331" r:id="rId4"/>
    <p:sldId id="332" r:id="rId5"/>
    <p:sldId id="298" r:id="rId6"/>
    <p:sldId id="262" r:id="rId7"/>
    <p:sldId id="263" r:id="rId8"/>
    <p:sldId id="266" r:id="rId9"/>
    <p:sldId id="363" r:id="rId10"/>
    <p:sldId id="340" r:id="rId11"/>
    <p:sldId id="293" r:id="rId12"/>
    <p:sldId id="364" r:id="rId13"/>
    <p:sldId id="277" r:id="rId14"/>
    <p:sldId id="284" r:id="rId15"/>
    <p:sldId id="269" r:id="rId16"/>
    <p:sldId id="365" r:id="rId17"/>
    <p:sldId id="366" r:id="rId18"/>
    <p:sldId id="367" r:id="rId19"/>
    <p:sldId id="304" r:id="rId20"/>
    <p:sldId id="368" r:id="rId21"/>
    <p:sldId id="294" r:id="rId22"/>
    <p:sldId id="371" r:id="rId23"/>
    <p:sldId id="372" r:id="rId24"/>
    <p:sldId id="274" r:id="rId25"/>
    <p:sldId id="358" r:id="rId26"/>
    <p:sldId id="359" r:id="rId27"/>
    <p:sldId id="361" r:id="rId28"/>
    <p:sldId id="329" r:id="rId29"/>
    <p:sldId id="373" r:id="rId30"/>
    <p:sldId id="374" r:id="rId31"/>
    <p:sldId id="375" r:id="rId32"/>
    <p:sldId id="376" r:id="rId33"/>
    <p:sldId id="377" r:id="rId34"/>
    <p:sldId id="378" r:id="rId35"/>
    <p:sldId id="379" r:id="rId36"/>
    <p:sldId id="380" r:id="rId37"/>
    <p:sldId id="382" r:id="rId38"/>
    <p:sldId id="383" r:id="rId39"/>
    <p:sldId id="384" r:id="rId40"/>
    <p:sldId id="385" r:id="rId41"/>
    <p:sldId id="386" r:id="rId42"/>
    <p:sldId id="381"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257" r:id="rId56"/>
    <p:sldId id="258" r:id="rId57"/>
    <p:sldId id="261" r:id="rId58"/>
    <p:sldId id="399" r:id="rId59"/>
    <p:sldId id="400" r:id="rId60"/>
    <p:sldId id="265" r:id="rId61"/>
    <p:sldId id="264" r:id="rId62"/>
    <p:sldId id="401" r:id="rId63"/>
    <p:sldId id="276" r:id="rId64"/>
    <p:sldId id="402" r:id="rId65"/>
    <p:sldId id="278" r:id="rId66"/>
    <p:sldId id="267" r:id="rId67"/>
    <p:sldId id="268" r:id="rId68"/>
    <p:sldId id="279" r:id="rId69"/>
    <p:sldId id="403" r:id="rId70"/>
    <p:sldId id="271" r:id="rId71"/>
    <p:sldId id="280" r:id="rId72"/>
    <p:sldId id="272" r:id="rId73"/>
    <p:sldId id="270" r:id="rId74"/>
    <p:sldId id="273" r:id="rId75"/>
    <p:sldId id="404" r:id="rId76"/>
    <p:sldId id="275" r:id="rId77"/>
    <p:sldId id="405" r:id="rId78"/>
    <p:sldId id="406" r:id="rId79"/>
    <p:sldId id="407" r:id="rId80"/>
    <p:sldId id="408" r:id="rId81"/>
    <p:sldId id="281" r:id="rId82"/>
    <p:sldId id="282" r:id="rId83"/>
    <p:sldId id="409" r:id="rId84"/>
    <p:sldId id="410" r:id="rId85"/>
    <p:sldId id="411" r:id="rId86"/>
    <p:sldId id="412" r:id="rId87"/>
    <p:sldId id="413" r:id="rId88"/>
    <p:sldId id="414" r:id="rId89"/>
    <p:sldId id="415" r:id="rId90"/>
    <p:sldId id="416" r:id="rId91"/>
    <p:sldId id="417" r:id="rId92"/>
    <p:sldId id="418" r:id="rId93"/>
    <p:sldId id="419" r:id="rId94"/>
    <p:sldId id="420" r:id="rId95"/>
    <p:sldId id="283" r:id="rId96"/>
    <p:sldId id="286" r:id="rId97"/>
    <p:sldId id="421" r:id="rId98"/>
    <p:sldId id="288" r:id="rId99"/>
    <p:sldId id="289" r:id="rId100"/>
    <p:sldId id="287" r:id="rId101"/>
    <p:sldId id="422" r:id="rId10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9"/>
    <p:restoredTop sz="85193"/>
  </p:normalViewPr>
  <p:slideViewPr>
    <p:cSldViewPr snapToGrid="0" snapToObjects="1">
      <p:cViewPr varScale="1">
        <p:scale>
          <a:sx n="94" d="100"/>
          <a:sy n="94" d="100"/>
        </p:scale>
        <p:origin x="152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05:36:09.99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71073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28755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510866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66733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342596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65502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8755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1086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66733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4259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071073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ruralindiaonline.org/articles/this-is-not-a-peoples-capital/"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6B87A-B9BD-20E0-9687-43E057936507}"/>
              </a:ext>
            </a:extLst>
          </p:cNvPr>
          <p:cNvPicPr>
            <a:picLocks noChangeAspect="1"/>
          </p:cNvPicPr>
          <p:nvPr/>
        </p:nvPicPr>
        <p:blipFill>
          <a:blip r:embed="rId3"/>
          <a:stretch>
            <a:fillRect/>
          </a:stretch>
        </p:blipFill>
        <p:spPr>
          <a:xfrm>
            <a:off x="753292" y="500199"/>
            <a:ext cx="4038600" cy="1181100"/>
          </a:xfrm>
          <a:prstGeom prst="rect">
            <a:avLst/>
          </a:prstGeom>
          <a:effectLst>
            <a:outerShdw blurRad="1163339" dist="50800" dir="5400000" algn="ctr" rotWithShape="0">
              <a:schemeClr val="accent2">
                <a:lumMod val="50000"/>
                <a:alpha val="0"/>
              </a:schemeClr>
            </a:outerShdw>
          </a:effectLst>
        </p:spPr>
      </p:pic>
      <p:sp>
        <p:nvSpPr>
          <p:cNvPr id="3" name="TextBox 2">
            <a:extLst>
              <a:ext uri="{FF2B5EF4-FFF2-40B4-BE49-F238E27FC236}">
                <a16:creationId xmlns:a16="http://schemas.microsoft.com/office/drawing/2014/main" id="{17A4836C-D169-A5CA-60BD-FA62F1DF1CA9}"/>
              </a:ext>
            </a:extLst>
          </p:cNvPr>
          <p:cNvSpPr txBox="1"/>
          <p:nvPr/>
        </p:nvSpPr>
        <p:spPr>
          <a:xfrm>
            <a:off x="753292" y="3178314"/>
            <a:ext cx="3113314" cy="707886"/>
          </a:xfrm>
          <a:prstGeom prst="rect">
            <a:avLst/>
          </a:prstGeom>
          <a:noFill/>
        </p:spPr>
        <p:txBody>
          <a:bodyPr wrap="square" rtlCol="0">
            <a:spAutoFit/>
          </a:bodyPr>
          <a:lstStyle/>
          <a:p>
            <a:r>
              <a:rPr lang="en-US" sz="4000" b="1" dirty="0"/>
              <a:t>COFFEE SALES</a:t>
            </a:r>
          </a:p>
        </p:txBody>
      </p:sp>
      <p:sp>
        <p:nvSpPr>
          <p:cNvPr id="4" name="TextBox 3">
            <a:extLst>
              <a:ext uri="{FF2B5EF4-FFF2-40B4-BE49-F238E27FC236}">
                <a16:creationId xmlns:a16="http://schemas.microsoft.com/office/drawing/2014/main" id="{A06A8CA0-D901-6023-5EAE-67734D397C6B}"/>
              </a:ext>
            </a:extLst>
          </p:cNvPr>
          <p:cNvSpPr txBox="1"/>
          <p:nvPr/>
        </p:nvSpPr>
        <p:spPr>
          <a:xfrm>
            <a:off x="820919" y="562510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10</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September 2024</a:t>
            </a:r>
            <a:endParaRPr lang="en-US" sz="2000" b="1" dirty="0">
              <a:latin typeface="Abadi" panose="020B0604020104020204" pitchFamily="34" charset="0"/>
              <a:ea typeface="SF Pro" pitchFamily="2" charset="0"/>
              <a:cs typeface="SF Pro" pitchFamily="2" charset="0"/>
            </a:endParaRPr>
          </a:p>
        </p:txBody>
      </p:sp>
      <p:pic>
        <p:nvPicPr>
          <p:cNvPr id="5" name="Picture 4">
            <a:extLst>
              <a:ext uri="{FF2B5EF4-FFF2-40B4-BE49-F238E27FC236}">
                <a16:creationId xmlns:a16="http://schemas.microsoft.com/office/drawing/2014/main" id="{627A464C-34D4-64D9-78A7-E25AD93AEA60}"/>
              </a:ext>
            </a:extLst>
          </p:cNvPr>
          <p:cNvPicPr>
            <a:picLocks noChangeAspect="1"/>
          </p:cNvPicPr>
          <p:nvPr/>
        </p:nvPicPr>
        <p:blipFill>
          <a:blip r:embed="rId4"/>
          <a:stretch>
            <a:fillRect/>
          </a:stretch>
        </p:blipFill>
        <p:spPr>
          <a:xfrm>
            <a:off x="4791892" y="1802674"/>
            <a:ext cx="6964679" cy="4530319"/>
          </a:xfrm>
          <a:prstGeom prst="rect">
            <a:avLst/>
          </a:prstGeom>
        </p:spPr>
      </p:pic>
    </p:spTree>
    <p:extLst>
      <p:ext uri="{BB962C8B-B14F-4D97-AF65-F5344CB8AC3E}">
        <p14:creationId xmlns:p14="http://schemas.microsoft.com/office/powerpoint/2010/main" val="184118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4DC2-5B15-857D-CE48-12E26FC886DC}"/>
              </a:ext>
            </a:extLst>
          </p:cNvPr>
          <p:cNvSpPr>
            <a:spLocks noGrp="1"/>
          </p:cNvSpPr>
          <p:nvPr>
            <p:ph type="title"/>
          </p:nvPr>
        </p:nvSpPr>
        <p:spPr>
          <a:xfrm>
            <a:off x="838200" y="136525"/>
            <a:ext cx="10515600" cy="804069"/>
          </a:xfrm>
        </p:spPr>
        <p:txBody>
          <a:bodyPr/>
          <a:lstStyle/>
          <a:p>
            <a:r>
              <a:rPr lang="en-US" dirty="0">
                <a:solidFill>
                  <a:srgbClr val="0B49CB"/>
                </a:solidFill>
                <a:latin typeface="Abadi"/>
              </a:rPr>
              <a:t>EDA with Data Visualization</a:t>
            </a:r>
            <a:endParaRPr lang="en-US" dirty="0"/>
          </a:p>
        </p:txBody>
      </p:sp>
      <p:sp>
        <p:nvSpPr>
          <p:cNvPr id="3" name="Content Placeholder 2">
            <a:extLst>
              <a:ext uri="{FF2B5EF4-FFF2-40B4-BE49-F238E27FC236}">
                <a16:creationId xmlns:a16="http://schemas.microsoft.com/office/drawing/2014/main" id="{9BC84655-1425-EDB1-1099-65F3F24D2E0A}"/>
              </a:ext>
            </a:extLst>
          </p:cNvPr>
          <p:cNvSpPr>
            <a:spLocks noGrp="1"/>
          </p:cNvSpPr>
          <p:nvPr>
            <p:ph idx="1"/>
          </p:nvPr>
        </p:nvSpPr>
        <p:spPr>
          <a:xfrm>
            <a:off x="469900" y="1130335"/>
            <a:ext cx="11252200" cy="5104606"/>
          </a:xfrm>
        </p:spPr>
        <p:txBody>
          <a:bodyPr/>
          <a:lstStyle/>
          <a:p>
            <a:pPr algn="just" rtl="0" fontAlgn="base"/>
            <a:r>
              <a:rPr lang="en-IN" sz="1600" b="1" dirty="0">
                <a:solidFill>
                  <a:srgbClr val="000000"/>
                </a:solidFill>
                <a:latin typeface="SegoeUI"/>
              </a:rPr>
              <a:t>Line</a:t>
            </a:r>
            <a:r>
              <a:rPr lang="en-IN" sz="1600" b="1" i="0" u="none" strike="noStrike" dirty="0">
                <a:solidFill>
                  <a:srgbClr val="000000"/>
                </a:solidFill>
                <a:effectLst/>
                <a:latin typeface="SegoeUI"/>
              </a:rPr>
              <a:t>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endParaRPr lang="en-IN" sz="16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Sales Vs </a:t>
            </a:r>
            <a:r>
              <a:rPr lang="en-IN" sz="1600" b="1" dirty="0">
                <a:solidFill>
                  <a:srgbClr val="000000"/>
                </a:solidFill>
                <a:latin typeface="SegoeUI"/>
              </a:rPr>
              <a:t>Dates</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daily sales over the various dates. While the maximum sales on a day has been 650 (approx.), the minimum sales has been almost zero.</a:t>
            </a:r>
          </a:p>
          <a:p>
            <a:pPr algn="just" rtl="0" fontAlgn="base">
              <a:buFont typeface="Arial" panose="020B0604020202020204" pitchFamily="34" charset="0"/>
              <a:buChar char="•"/>
            </a:pPr>
            <a:r>
              <a:rPr lang="en-IN" sz="1600" b="1" i="0" u="none" strike="noStrike" dirty="0">
                <a:solidFill>
                  <a:srgbClr val="000000"/>
                </a:solidFill>
                <a:effectLst/>
                <a:latin typeface="SegoeUI"/>
              </a:rPr>
              <a:t>Sales Vs Month</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monthly sales during various months. While the maximum sales has been in the month of May 24, the minimum sales has been in April 24.</a:t>
            </a:r>
          </a:p>
          <a:p>
            <a:pPr algn="just" rtl="0" fontAlgn="base"/>
            <a:endParaRPr lang="en-IN" sz="1600" dirty="0">
              <a:solidFill>
                <a:srgbClr val="000000"/>
              </a:solidFill>
              <a:latin typeface="SegoeUI"/>
            </a:endParaRPr>
          </a:p>
          <a:p>
            <a:pPr algn="just" rtl="0" fontAlgn="base"/>
            <a:r>
              <a:rPr lang="en-IN" sz="1600" b="1" i="0" u="none" strike="noStrike" dirty="0">
                <a:solidFill>
                  <a:srgbClr val="000000"/>
                </a:solidFill>
                <a:effectLst/>
                <a:latin typeface="SegoeUI"/>
              </a:rPr>
              <a:t>Scatter graph: </a:t>
            </a:r>
            <a:r>
              <a:rPr lang="en-US" sz="1600" b="1" i="0" dirty="0">
                <a:solidFill>
                  <a:srgbClr val="000000"/>
                </a:solidFill>
                <a:effectLst/>
                <a:latin typeface="SegoeUI"/>
              </a:rPr>
              <a:t>​</a:t>
            </a:r>
            <a:endParaRPr lang="en-US" sz="1600" b="1" i="0" dirty="0">
              <a:solidFill>
                <a:srgbClr val="000000"/>
              </a:solidFill>
              <a:effectLst/>
              <a:latin typeface="Segoe UI" panose="020B0502040204020203" pitchFamily="34" charset="0"/>
            </a:endParaRPr>
          </a:p>
          <a:p>
            <a:pPr algn="just" rtl="0" fontAlgn="base"/>
            <a:r>
              <a:rPr lang="en-IN" sz="1600" b="1" dirty="0">
                <a:solidFill>
                  <a:srgbClr val="000000"/>
                </a:solidFill>
                <a:latin typeface="SegoeUI"/>
              </a:rPr>
              <a:t>Act</a:t>
            </a:r>
            <a:r>
              <a:rPr lang="en-IN" sz="1600" b="1" i="0" u="none" strike="noStrike" dirty="0">
                <a:solidFill>
                  <a:srgbClr val="000000"/>
                </a:solidFill>
                <a:effectLst/>
                <a:latin typeface="SegoeUI"/>
              </a:rPr>
              <a:t>uals Vs Predicted values</a:t>
            </a:r>
            <a:r>
              <a:rPr lang="en-US" sz="1600" b="1" i="0" dirty="0">
                <a:solidFill>
                  <a:srgbClr val="000000"/>
                </a:solidFill>
                <a:effectLst/>
                <a:latin typeface="SegoeUI"/>
              </a:rPr>
              <a:t>​ for </a:t>
            </a:r>
            <a:r>
              <a:rPr lang="en-US" sz="1600" b="1" dirty="0">
                <a:solidFill>
                  <a:schemeClr val="accent3">
                    <a:lumMod val="25000"/>
                  </a:schemeClr>
                </a:solidFill>
                <a:latin typeface="Abadi" panose="020B0604020104020204" pitchFamily="34" charset="0"/>
              </a:rPr>
              <a:t>Next Day/Week/Month Sales AND Specific Customer Purchase </a:t>
            </a:r>
            <a:endParaRPr lang="en-US" sz="1600" b="0" i="0" dirty="0">
              <a:solidFill>
                <a:srgbClr val="000000"/>
              </a:solidFill>
              <a:effectLst/>
              <a:latin typeface="Segoe UI" panose="020B0502040204020203"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sales prediction for next day/week/month, we see that the points in the graph do not follow any specific pattern giving ground to a thought that the model is not a good fit.</a:t>
            </a:r>
          </a:p>
          <a:p>
            <a:pPr algn="just" rtl="0" fontAlgn="base"/>
            <a:r>
              <a:rPr lang="en-IN" sz="1600" b="0" i="0" u="none" strike="noStrike" dirty="0">
                <a:solidFill>
                  <a:srgbClr val="000000"/>
                </a:solidFill>
                <a:effectLst/>
                <a:latin typeface="SegoeUI"/>
              </a:rPr>
              <a:t>&gt;&gt; On observing the graph,  drawn after applying the linear regression model in respect of the specific customer-wise sales prediction for any day-of-the-week/month, we see that the points in the graph do not follow any specific pattern giving ground to a thought that the model is not a good fit.</a:t>
            </a:r>
          </a:p>
          <a:p>
            <a:endParaRPr lang="en-US" dirty="0"/>
          </a:p>
        </p:txBody>
      </p:sp>
    </p:spTree>
    <p:extLst>
      <p:ext uri="{BB962C8B-B14F-4D97-AF65-F5344CB8AC3E}">
        <p14:creationId xmlns:p14="http://schemas.microsoft.com/office/powerpoint/2010/main" val="5482122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F7D62-96D2-F583-C75C-7774E7062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E67E90-0EB1-FC94-5E8F-77F9DBAB0CA3}"/>
              </a:ext>
            </a:extLst>
          </p:cNvPr>
          <p:cNvSpPr txBox="1"/>
          <p:nvPr/>
        </p:nvSpPr>
        <p:spPr>
          <a:xfrm>
            <a:off x="581786" y="914400"/>
            <a:ext cx="10964037" cy="4524315"/>
          </a:xfrm>
          <a:prstGeom prst="rect">
            <a:avLst/>
          </a:prstGeom>
          <a:noFill/>
        </p:spPr>
        <p:txBody>
          <a:bodyPr wrap="square">
            <a:spAutoFit/>
          </a:bodyPr>
          <a:lstStyle/>
          <a:p>
            <a:pPr algn="just"/>
            <a:r>
              <a:rPr lang="en-IN" sz="1800" b="1" kern="100" dirty="0">
                <a:latin typeface="Segoe UI" panose="020B0502040204020203" pitchFamily="34" charset="0"/>
                <a:cs typeface="Segoe UI" panose="020B0502040204020203" pitchFamily="34" charset="0"/>
              </a:rPr>
              <a:t>The Fields were also examined, the fields with their details and the steps taken post analysis are : </a:t>
            </a:r>
            <a:r>
              <a:rPr lang="en-IN" sz="1800" b="1" kern="100" dirty="0" err="1">
                <a:latin typeface="Segoe UI" panose="020B0502040204020203" pitchFamily="34" charset="0"/>
                <a:cs typeface="Segoe UI" panose="020B0502040204020203" pitchFamily="34" charset="0"/>
              </a:rPr>
              <a:t>contd</a:t>
            </a:r>
            <a:r>
              <a:rPr lang="en-IN" sz="1800" b="1" kern="100" dirty="0">
                <a:latin typeface="Segoe UI" panose="020B0502040204020203" pitchFamily="34" charset="0"/>
                <a:cs typeface="Segoe UI" panose="020B0502040204020203" pitchFamily="34" charset="0"/>
              </a:rPr>
              <a:t>/-</a:t>
            </a:r>
          </a:p>
          <a:p>
            <a:pPr algn="just"/>
            <a:endParaRPr lang="en-IN" sz="1800" b="1" kern="100" dirty="0">
              <a:latin typeface="Segoe UI" panose="020B0502040204020203" pitchFamily="34" charset="0"/>
              <a:cs typeface="Segoe UI" panose="020B0502040204020203" pitchFamily="34" charset="0"/>
            </a:endParaRPr>
          </a:p>
          <a:p>
            <a:pPr marL="342900" lvl="0" indent="-342900" algn="just">
              <a:buSzPts val="1000"/>
              <a:buFont typeface="Symbol" pitchFamily="2" charset="2"/>
              <a:buChar char=""/>
              <a:tabLst>
                <a:tab pos="457200" algn="l"/>
              </a:tabLst>
            </a:pPr>
            <a:r>
              <a:rPr lang="en-IN" sz="1800" kern="100" dirty="0">
                <a:latin typeface="Segoe UI" panose="020B0502040204020203" pitchFamily="34" charset="0"/>
                <a:cs typeface="Segoe UI" panose="020B0502040204020203" pitchFamily="34" charset="0"/>
              </a:rPr>
              <a:t>If simplicity and clarity are important, merging into "Other/Unspecified" might be a good approach.</a:t>
            </a:r>
          </a:p>
          <a:p>
            <a:pPr marL="342900" lvl="0" indent="-342900" algn="just">
              <a:buSzPts val="1000"/>
              <a:buFont typeface="Symbol" pitchFamily="2" charset="2"/>
              <a:buChar char=""/>
              <a:tabLst>
                <a:tab pos="457200" algn="l"/>
              </a:tabLst>
            </a:pPr>
            <a:r>
              <a:rPr lang="en-IN" sz="1800" kern="100" dirty="0">
                <a:latin typeface="Segoe UI" panose="020B0502040204020203" pitchFamily="34" charset="0"/>
                <a:cs typeface="Segoe UI" panose="020B0502040204020203" pitchFamily="34" charset="0"/>
              </a:rPr>
              <a:t>If we want to work with the data in its most detailed form, we can keep them as separate categories and report the findings accordingly.</a:t>
            </a:r>
          </a:p>
          <a:p>
            <a:pPr marL="342900" lvl="0" indent="-342900" algn="just">
              <a:buSzPts val="1000"/>
              <a:buFont typeface="Symbol" pitchFamily="2" charset="2"/>
              <a:buChar char=""/>
              <a:tabLst>
                <a:tab pos="457200" algn="l"/>
              </a:tabLst>
            </a:pPr>
            <a:endParaRPr lang="en-IN" sz="1800" kern="100" dirty="0">
              <a:latin typeface="Segoe UI" panose="020B0502040204020203" pitchFamily="34" charset="0"/>
              <a:cs typeface="Segoe UI" panose="020B0502040204020203" pitchFamily="34" charset="0"/>
            </a:endParaRPr>
          </a:p>
          <a:p>
            <a:pPr algn="just"/>
            <a:r>
              <a:rPr lang="en-IN" sz="1800" kern="100" dirty="0">
                <a:latin typeface="Segoe UI" panose="020B0502040204020203" pitchFamily="34" charset="0"/>
                <a:cs typeface="Segoe UI" panose="020B0502040204020203" pitchFamily="34" charset="0"/>
              </a:rPr>
              <a:t>As we feel that removing or replacing these values could bias the analysis, we have retained them and have handled the visualization in Tableau:</a:t>
            </a:r>
          </a:p>
          <a:p>
            <a:pPr algn="just"/>
            <a:endParaRPr lang="en-IN" sz="1800" kern="100" dirty="0">
              <a:latin typeface="Segoe UI" panose="020B0502040204020203" pitchFamily="34" charset="0"/>
              <a:cs typeface="Segoe UI" panose="020B0502040204020203" pitchFamily="34" charset="0"/>
            </a:endParaRPr>
          </a:p>
          <a:p>
            <a:pPr marL="342900" lvl="0" indent="-342900" algn="just">
              <a:buSzPts val="1000"/>
              <a:buFont typeface="Symbol" pitchFamily="2" charset="2"/>
              <a:buChar char=""/>
              <a:tabLst>
                <a:tab pos="457200" algn="l"/>
              </a:tabLst>
            </a:pPr>
            <a:r>
              <a:rPr lang="en-IN" sz="1800" kern="100" dirty="0">
                <a:latin typeface="Segoe UI" panose="020B0502040204020203" pitchFamily="34" charset="0"/>
                <a:cs typeface="Segoe UI" panose="020B0502040204020203" pitchFamily="34" charset="0"/>
              </a:rPr>
              <a:t>In Tableau, we have created a separate category for "Non-binary" and "Unknown" but have highlighted that these may represent unknown or alternative gender identities.</a:t>
            </a:r>
          </a:p>
          <a:p>
            <a:pPr marL="342900" lvl="0" indent="-342900" algn="just">
              <a:buSzPts val="1000"/>
              <a:buFont typeface="Symbol" pitchFamily="2" charset="2"/>
              <a:buChar char=""/>
              <a:tabLst>
                <a:tab pos="457200" algn="l"/>
              </a:tabLst>
            </a:pPr>
            <a:r>
              <a:rPr lang="en-IN" sz="1800" kern="100" dirty="0">
                <a:latin typeface="Segoe UI" panose="020B0502040204020203" pitchFamily="34" charset="0"/>
                <a:cs typeface="Segoe UI" panose="020B0502040204020203" pitchFamily="34" charset="0"/>
              </a:rPr>
              <a:t>This could give us a more inclusive and informative analysis.</a:t>
            </a:r>
          </a:p>
          <a:p>
            <a:pPr marL="342900" lvl="0" indent="-342900" algn="just">
              <a:buSzPts val="1000"/>
              <a:buFont typeface="Symbol" pitchFamily="2" charset="2"/>
              <a:buChar char=""/>
              <a:tabLst>
                <a:tab pos="457200" algn="l"/>
              </a:tabLst>
            </a:pPr>
            <a:endParaRPr lang="en-IN" sz="1800" kern="100" dirty="0">
              <a:latin typeface="Segoe UI" panose="020B0502040204020203" pitchFamily="34" charset="0"/>
              <a:cs typeface="Segoe UI" panose="020B0502040204020203" pitchFamily="34" charset="0"/>
            </a:endParaRPr>
          </a:p>
          <a:p>
            <a:pPr lvl="0" algn="just">
              <a:buSzPts val="1000"/>
              <a:tabLst>
                <a:tab pos="457200" algn="l"/>
              </a:tabLst>
            </a:pPr>
            <a:r>
              <a:rPr lang="en-IN" sz="1800" kern="100" dirty="0">
                <a:latin typeface="Segoe UI" panose="020B0502040204020203" pitchFamily="34" charset="0"/>
                <a:cs typeface="Segoe UI" panose="020B0502040204020203" pitchFamily="34" charset="0"/>
              </a:rPr>
              <a:t>Thus, after examining the dataset (csv file) using SQLite we have concluded that no such data wrangling is, required and the csv file can be uploaded into Tableau for preparation of Charts and making the story. </a:t>
            </a:r>
          </a:p>
        </p:txBody>
      </p:sp>
      <p:sp>
        <p:nvSpPr>
          <p:cNvPr id="4" name="TextBox 3">
            <a:extLst>
              <a:ext uri="{FF2B5EF4-FFF2-40B4-BE49-F238E27FC236}">
                <a16:creationId xmlns:a16="http://schemas.microsoft.com/office/drawing/2014/main" id="{31C931E0-D8EF-1B24-988E-1E63C4EEEC02}"/>
              </a:ext>
            </a:extLst>
          </p:cNvPr>
          <p:cNvSpPr txBox="1"/>
          <p:nvPr/>
        </p:nvSpPr>
        <p:spPr>
          <a:xfrm>
            <a:off x="581787" y="296520"/>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 - 1</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52001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97C43-2929-D68F-5B79-96946686C1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54A3EA-B0B0-9EDE-2600-EFC651E87887}"/>
              </a:ext>
            </a:extLst>
          </p:cNvPr>
          <p:cNvSpPr txBox="1"/>
          <p:nvPr/>
        </p:nvSpPr>
        <p:spPr>
          <a:xfrm>
            <a:off x="3048000" y="3108883"/>
            <a:ext cx="6096000" cy="1015663"/>
          </a:xfrm>
          <a:prstGeom prst="rect">
            <a:avLst/>
          </a:prstGeom>
          <a:noFill/>
        </p:spPr>
        <p:txBody>
          <a:bodyPr wrap="square">
            <a:spAutoFit/>
          </a:bodyPr>
          <a:lstStyle/>
          <a:p>
            <a:pPr algn="ctr">
              <a:tabLst>
                <a:tab pos="1260475"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6000" b="1" kern="100" dirty="0">
                <a:effectLst/>
                <a:latin typeface="Abadi" panose="020B0604020104020204" pitchFamily="34" charset="0"/>
                <a:ea typeface="Aptos" panose="020B0004020202020204" pitchFamily="34" charset="0"/>
                <a:cs typeface="Times New Roman" panose="02020603050405020304" pitchFamily="18" charset="0"/>
              </a:rPr>
              <a:t>THANK YOU</a:t>
            </a:r>
            <a:endParaRPr lang="en-IN" sz="6000" kern="1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2319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946150"/>
            <a:ext cx="10687962" cy="5541386"/>
          </a:xfrm>
          <a:prstGeom prst="rect">
            <a:avLst/>
          </a:prstGeom>
        </p:spPr>
        <p:txBody>
          <a:bodyPr>
            <a:normAutofit fontScale="32500" lnSpcReduction="20000"/>
          </a:bodyPr>
          <a:lstStyle/>
          <a:p>
            <a:pPr algn="just">
              <a:lnSpc>
                <a:spcPct val="100000"/>
              </a:lnSpc>
              <a:spcBef>
                <a:spcPts val="1400"/>
              </a:spcBef>
            </a:pPr>
            <a:r>
              <a:rPr lang="en-US" sz="7400" b="1" dirty="0">
                <a:solidFill>
                  <a:schemeClr val="accent3">
                    <a:lumMod val="25000"/>
                  </a:schemeClr>
                </a:solidFill>
                <a:latin typeface="Abadi" panose="020B0604020104020204" pitchFamily="34" charset="0"/>
              </a:rPr>
              <a:t>Summarize how you built and evaluated the linear regression model for Next Day/Week/Month Sales Prediction</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BUILDING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5000" b="1"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Load our dataset into NumPy and Pandas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Prepare features and target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Split Data into training and testing sets</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Initialize the linear regression model</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Train the model on the training data</a:t>
            </a:r>
          </a:p>
          <a:p>
            <a:pPr marL="342900" lvl="0" indent="-342900">
              <a:buSzPts val="1000"/>
              <a:buFont typeface="Symbol" pitchFamily="2" charset="2"/>
              <a:buChar char=""/>
              <a:tabLst>
                <a:tab pos="457200" algn="l"/>
              </a:tabLst>
            </a:pPr>
            <a:r>
              <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predictions on the test data</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EVALUATING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accuracy for </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the</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Calculate Mean Squared Error (MSE) and Root Mean Squared Error (RMSE)</a:t>
            </a: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Perform cross-validation</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and Calculate mean cross-validated MSE</a:t>
            </a:r>
          </a:p>
          <a:p>
            <a:pPr marL="342900" lvl="0" indent="-342900">
              <a:buSzPts val="1000"/>
              <a:buFont typeface="Symbol" pitchFamily="2" charset="2"/>
              <a:buChar char=""/>
              <a:tabLst>
                <a:tab pos="457200" algn="l"/>
              </a:tabLst>
            </a:pP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Plot residuals</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and Plot actual vs predicted values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IMPROVING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Feature Engineering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FINDING THE BEST PERFORMING CLASSIFICATION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More analysis and trying with other models after feature engineering will help find the good fit.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0" y="166714"/>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946150"/>
            <a:ext cx="10687962" cy="5541386"/>
          </a:xfrm>
          <a:prstGeom prst="rect">
            <a:avLst/>
          </a:prstGeom>
        </p:spPr>
        <p:txBody>
          <a:bodyPr>
            <a:normAutofit fontScale="32500" lnSpcReduction="20000"/>
          </a:bodyPr>
          <a:lstStyle/>
          <a:p>
            <a:pPr algn="just">
              <a:lnSpc>
                <a:spcPct val="100000"/>
              </a:lnSpc>
              <a:spcBef>
                <a:spcPts val="1400"/>
              </a:spcBef>
            </a:pPr>
            <a:r>
              <a:rPr lang="en-US" sz="7400" b="1" dirty="0">
                <a:solidFill>
                  <a:schemeClr val="accent3">
                    <a:lumMod val="25000"/>
                  </a:schemeClr>
                </a:solidFill>
                <a:latin typeface="Abadi" panose="020B0604020104020204" pitchFamily="34" charset="0"/>
              </a:rPr>
              <a:t>Summarize how you built and evaluated the linear regression model for Specific Customer Purchase Prediction</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BUILDING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5000" b="1"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Load our dataset into NumPy and Pandas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Prepare features and target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Split Data into training and testing sets</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Initialize the linear regression model</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Train the model on the training data</a:t>
            </a:r>
          </a:p>
          <a:p>
            <a:pPr marL="342900" lvl="0" indent="-342900">
              <a:buSzPts val="1000"/>
              <a:buFont typeface="Symbol" pitchFamily="2" charset="2"/>
              <a:buChar char=""/>
              <a:tabLst>
                <a:tab pos="457200" algn="l"/>
              </a:tabLst>
            </a:pPr>
            <a:r>
              <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predictions on the test data</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EVALUATING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accuracy for </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the</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Calculate Mean Absolute Error (MSE), Mean Squared Error (RMSE) and R square Score</a:t>
            </a:r>
            <a:endParaRPr lang="en-US" sz="5000" b="1" kern="0" dirty="0">
              <a:effectLst/>
              <a:latin typeface="Helvetica Neue for IBM" panose="02000503000000020004" pitchFamily="2" charset="0"/>
              <a:ea typeface="Times New Roman" panose="02020603050405020304" pitchFamily="18" charset="0"/>
              <a:cs typeface="Calibri" panose="020F0502020204030204" pitchFamily="34"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Perform cross-validation</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and Calculate cross-validated MSE</a:t>
            </a:r>
          </a:p>
          <a:p>
            <a:pPr marL="342900" lvl="0" indent="-342900">
              <a:buSzPts val="1000"/>
              <a:buFont typeface="Symbol" pitchFamily="2" charset="2"/>
              <a:buChar char=""/>
              <a:tabLst>
                <a:tab pos="457200" algn="l"/>
              </a:tabLst>
            </a:pP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Plot residuals</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and Plot actual vs predicted values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IMPROVING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Feature Engineering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FINDING THE BEST PERFORMING CLASSIFICATION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More analysis and trying with other models after feature engineering will help find the good fit.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0" y="166714"/>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p>
        </p:txBody>
      </p:sp>
    </p:spTree>
    <p:extLst>
      <p:ext uri="{BB962C8B-B14F-4D97-AF65-F5344CB8AC3E}">
        <p14:creationId xmlns:p14="http://schemas.microsoft.com/office/powerpoint/2010/main" val="338397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41125" y="1807337"/>
            <a:ext cx="7068725" cy="1072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Coffee-name-wise Sales</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rtl="0" fontAlgn="base"/>
            <a:r>
              <a:rPr lang="en-IN" sz="1600" b="0" i="0" u="none" strike="noStrike" dirty="0">
                <a:solidFill>
                  <a:srgbClr val="000000"/>
                </a:solidFill>
                <a:effectLst/>
                <a:latin typeface="SegoeUI"/>
              </a:rPr>
              <a:t>&gt;&gt; After plotting the graph, we observed that the highest sales value contribution is made by “Americano with milk’ closely followed by ‘Latte’ and then by ‘Cappuccino’, ‘Americano’, ‘Cortado’, ‘Hot Chocolate’, ‘Cocoa’ and ‘Espresso’ in that order. </a:t>
            </a:r>
          </a:p>
          <a:p>
            <a:pPr algn="just" rtl="0" fontAlgn="base"/>
            <a:r>
              <a:rPr lang="en-IN" sz="1600" b="0" i="0" u="none" strike="noStrike" dirty="0">
                <a:solidFill>
                  <a:srgbClr val="000000"/>
                </a:solidFill>
                <a:effectLst/>
                <a:latin typeface="SegoeUI"/>
              </a:rPr>
              <a:t>The graph </a:t>
            </a:r>
            <a:r>
              <a:rPr lang="en-IN" sz="1600" dirty="0">
                <a:solidFill>
                  <a:srgbClr val="000000"/>
                </a:solidFill>
                <a:latin typeface="SegoeUI"/>
              </a:rPr>
              <a:t>gives an idea of the customer preferences which can be understood better by analysing the customer-wise coffee-name preferences and the count of coffee-name-wise sales.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652D8437-5693-068E-A294-2E3326921E66}"/>
              </a:ext>
            </a:extLst>
          </p:cNvPr>
          <p:cNvPicPr>
            <a:picLocks noChangeAspect="1"/>
          </p:cNvPicPr>
          <p:nvPr/>
        </p:nvPicPr>
        <p:blipFill>
          <a:blip r:embed="rId2"/>
          <a:stretch>
            <a:fillRect/>
          </a:stretch>
        </p:blipFill>
        <p:spPr>
          <a:xfrm>
            <a:off x="770011" y="1733266"/>
            <a:ext cx="10651978" cy="33300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Coffee-name-wise number of Sales</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rtl="0" fontAlgn="base"/>
            <a:r>
              <a:rPr lang="en-IN" sz="1600" b="0" i="0" u="none" strike="noStrike" dirty="0">
                <a:solidFill>
                  <a:srgbClr val="000000"/>
                </a:solidFill>
                <a:effectLst/>
                <a:latin typeface="SegoeUI"/>
              </a:rPr>
              <a:t>&gt;&gt; After plotting the graph, we observed that the highest number </a:t>
            </a:r>
            <a:r>
              <a:rPr lang="en-IN" sz="1600" dirty="0">
                <a:solidFill>
                  <a:srgbClr val="000000"/>
                </a:solidFill>
                <a:latin typeface="SegoeUI"/>
              </a:rPr>
              <a:t>of </a:t>
            </a:r>
            <a:r>
              <a:rPr lang="en-IN" sz="1600" b="0" i="0" u="none" strike="noStrike" dirty="0">
                <a:solidFill>
                  <a:srgbClr val="000000"/>
                </a:solidFill>
                <a:effectLst/>
                <a:latin typeface="SegoeUI"/>
              </a:rPr>
              <a:t>sales contribution is made by “Americano with milk’ followed by ‘Latte’ and then by ‘Cappuccino’, ‘Americano’, ‘Cortado’, ‘Hot Chocolate’, ‘Espresso’  and ‘Cocoa’ in that order. </a:t>
            </a:r>
          </a:p>
          <a:p>
            <a:pPr algn="just" rtl="0" fontAlgn="base"/>
            <a:r>
              <a:rPr lang="en-IN" sz="1600" b="0" i="0" u="none" strike="noStrike" dirty="0">
                <a:solidFill>
                  <a:srgbClr val="000000"/>
                </a:solidFill>
                <a:effectLst/>
                <a:latin typeface="SegoeUI"/>
              </a:rPr>
              <a:t>The price of ‘Latte’ being a tad higher than ‘Americano with milk’, value wise although the ‘Latte’ comes close but number of sales-wise there is a distinct gap. Similarly, the price of ‘Cocoa’ being a higher than ‘Espresso’, value wise although the ‘Espresso’ comes after ‘Cocoa’ however, on-the-basis-of number of sales-wise the order is reversed.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B7E3FA65-CE22-FD58-8060-4B150A06DECB}"/>
              </a:ext>
            </a:extLst>
          </p:cNvPr>
          <p:cNvPicPr>
            <a:picLocks noChangeAspect="1"/>
          </p:cNvPicPr>
          <p:nvPr/>
        </p:nvPicPr>
        <p:blipFill>
          <a:blip r:embed="rId2"/>
          <a:stretch>
            <a:fillRect/>
          </a:stretch>
        </p:blipFill>
        <p:spPr>
          <a:xfrm>
            <a:off x="770011" y="1705969"/>
            <a:ext cx="10651978" cy="3330055"/>
          </a:xfrm>
          <a:prstGeom prst="rect">
            <a:avLst/>
          </a:prstGeom>
        </p:spPr>
      </p:pic>
    </p:spTree>
    <p:extLst>
      <p:ext uri="{BB962C8B-B14F-4D97-AF65-F5344CB8AC3E}">
        <p14:creationId xmlns:p14="http://schemas.microsoft.com/office/powerpoint/2010/main" val="264830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Weekday-wise Sales</a:t>
            </a:r>
          </a:p>
          <a:p>
            <a:pPr algn="just" fontAlgn="base"/>
            <a:endParaRPr lang="en-US" sz="2400" b="1" dirty="0">
              <a:solidFill>
                <a:srgbClr val="000000"/>
              </a:solidFill>
              <a:latin typeface="SegoeUI"/>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highest sales value-wise was made on “Saturday’ closely followed by ‘Wednesday’ and then by ‘Tuesday’, ‘Thursday’, ‘Monday’, ‘Friday’ and ‘Sunday’ in that order. </a:t>
            </a:r>
          </a:p>
          <a:p>
            <a:pPr algn="just" fontAlgn="base"/>
            <a:r>
              <a:rPr lang="en-IN" sz="1600" dirty="0">
                <a:solidFill>
                  <a:srgbClr val="000000"/>
                </a:solidFill>
                <a:latin typeface="SegoeUI"/>
              </a:rPr>
              <a:t>The graph gives an idea of the days on which the sales are more. The reasons for variation which is apparently large can be understood better by analysing other parameters</a:t>
            </a:r>
            <a:endParaRPr lang="en-IN" sz="1600" b="0" i="0" u="none" strike="noStrike" dirty="0">
              <a:solidFill>
                <a:srgbClr val="000000"/>
              </a:solidFill>
              <a:effectLst/>
              <a:latin typeface="SegoeU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51EBD648-F98D-F404-B4AC-C2A6CAADA30E}"/>
              </a:ext>
            </a:extLst>
          </p:cNvPr>
          <p:cNvPicPr>
            <a:picLocks noChangeAspect="1"/>
          </p:cNvPicPr>
          <p:nvPr/>
        </p:nvPicPr>
        <p:blipFill>
          <a:blip r:embed="rId2"/>
          <a:stretch>
            <a:fillRect/>
          </a:stretch>
        </p:blipFill>
        <p:spPr>
          <a:xfrm>
            <a:off x="770011" y="1678675"/>
            <a:ext cx="10687961" cy="3357349"/>
          </a:xfrm>
          <a:prstGeom prst="rect">
            <a:avLst/>
          </a:prstGeom>
        </p:spPr>
      </p:pic>
    </p:spTree>
    <p:extLst>
      <p:ext uri="{BB962C8B-B14F-4D97-AF65-F5344CB8AC3E}">
        <p14:creationId xmlns:p14="http://schemas.microsoft.com/office/powerpoint/2010/main" val="258046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Weekday-wise Sales by Coffee type</a:t>
            </a:r>
          </a:p>
          <a:p>
            <a:pPr algn="just" fontAlgn="base"/>
            <a:endParaRPr lang="en-US" sz="2400" b="1" dirty="0">
              <a:solidFill>
                <a:srgbClr val="000000"/>
              </a:solidFill>
              <a:latin typeface="SegoeUI"/>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day-wise preferences varies as the highest number of sales contribution is made by Americano on Monday while it is by </a:t>
            </a:r>
            <a:r>
              <a:rPr lang="en-IN" sz="1600" dirty="0" err="1">
                <a:solidFill>
                  <a:srgbClr val="000000"/>
                </a:solidFill>
                <a:latin typeface="SegoeUI"/>
              </a:rPr>
              <a:t>Cotrado</a:t>
            </a:r>
            <a:r>
              <a:rPr lang="en-IN" sz="1600" dirty="0">
                <a:solidFill>
                  <a:srgbClr val="000000"/>
                </a:solidFill>
                <a:latin typeface="SegoeUI"/>
              </a:rPr>
              <a:t> on Saturday. And on Tuesday is Latte.</a:t>
            </a:r>
          </a:p>
          <a:p>
            <a:pPr algn="just" fontAlgn="base"/>
            <a:r>
              <a:rPr lang="en-IN" sz="1600" dirty="0">
                <a:solidFill>
                  <a:srgbClr val="000000"/>
                </a:solidFill>
                <a:latin typeface="SegoeUI"/>
              </a:rPr>
              <a:t>The graph gives an idea of the days on which the sales are more for a particular type of coffee. The reasons for variation can be understood better by analysing other parameters.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5C4F0A99-B5DF-7040-CDBA-7074367971E9}"/>
              </a:ext>
            </a:extLst>
          </p:cNvPr>
          <p:cNvPicPr>
            <a:picLocks noChangeAspect="1"/>
          </p:cNvPicPr>
          <p:nvPr/>
        </p:nvPicPr>
        <p:blipFill>
          <a:blip r:embed="rId2"/>
          <a:stretch>
            <a:fillRect/>
          </a:stretch>
        </p:blipFill>
        <p:spPr>
          <a:xfrm>
            <a:off x="770011" y="1705969"/>
            <a:ext cx="10651978" cy="3343703"/>
          </a:xfrm>
          <a:prstGeom prst="rect">
            <a:avLst/>
          </a:prstGeom>
        </p:spPr>
      </p:pic>
    </p:spTree>
    <p:extLst>
      <p:ext uri="{BB962C8B-B14F-4D97-AF65-F5344CB8AC3E}">
        <p14:creationId xmlns:p14="http://schemas.microsoft.com/office/powerpoint/2010/main" val="81392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lnSpcReduction="1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Line graph of </a:t>
            </a:r>
            <a:r>
              <a:rPr lang="en-IN" sz="2400" b="1" i="0" u="none" strike="noStrike" dirty="0">
                <a:solidFill>
                  <a:srgbClr val="000000"/>
                </a:solidFill>
                <a:effectLst/>
                <a:latin typeface="SegoeUI"/>
              </a:rPr>
              <a:t>Sales Vs </a:t>
            </a:r>
            <a:r>
              <a:rPr lang="en-IN" sz="2400" b="1" dirty="0">
                <a:solidFill>
                  <a:srgbClr val="000000"/>
                </a:solidFill>
                <a:latin typeface="SegoeUI"/>
              </a:rPr>
              <a:t>Dates</a:t>
            </a:r>
            <a:r>
              <a:rPr lang="en-US" sz="2400" b="0" i="0" dirty="0">
                <a:solidFill>
                  <a:srgbClr val="000000"/>
                </a:solidFill>
                <a:effectLst/>
                <a:latin typeface="SegoeUI"/>
              </a:rPr>
              <a:t>​</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daily sales over the various dates. While the maximum sales on a day has been 650 (approx.), the minimum sales has been almost zero.</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Line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D8403FD8-576F-DDCB-6F30-4F2AC06EE58C}"/>
              </a:ext>
            </a:extLst>
          </p:cNvPr>
          <p:cNvPicPr>
            <a:picLocks noChangeAspect="1"/>
          </p:cNvPicPr>
          <p:nvPr/>
        </p:nvPicPr>
        <p:blipFill>
          <a:blip r:embed="rId2"/>
          <a:stretch>
            <a:fillRect/>
          </a:stretch>
        </p:blipFill>
        <p:spPr>
          <a:xfrm>
            <a:off x="770012" y="1705970"/>
            <a:ext cx="10687960" cy="34392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Line graph of </a:t>
            </a:r>
            <a:r>
              <a:rPr lang="en-IN" sz="2400" b="1" i="0" u="none" strike="noStrike" dirty="0">
                <a:solidFill>
                  <a:srgbClr val="000000"/>
                </a:solidFill>
                <a:effectLst/>
                <a:latin typeface="SegoeUI"/>
              </a:rPr>
              <a:t>Sales Vs Month</a:t>
            </a:r>
            <a:endParaRPr lang="en-US" sz="2400" b="0" i="0" dirty="0">
              <a:solidFill>
                <a:srgbClr val="000000"/>
              </a:solidFill>
              <a:effectLst/>
              <a:latin typeface="SegoeUI"/>
            </a:endParaRP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monthly sales during various months. While the maximum sales has been in the month of May 24, the minimum sales has been in April 24</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Line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49134210-DF7F-7E6B-C314-D1D14ED16ABA}"/>
              </a:ext>
            </a:extLst>
          </p:cNvPr>
          <p:cNvPicPr>
            <a:picLocks noChangeAspect="1"/>
          </p:cNvPicPr>
          <p:nvPr/>
        </p:nvPicPr>
        <p:blipFill>
          <a:blip r:embed="rId2"/>
          <a:stretch>
            <a:fillRect/>
          </a:stretch>
        </p:blipFill>
        <p:spPr>
          <a:xfrm>
            <a:off x="683831" y="1705970"/>
            <a:ext cx="10651978" cy="3507476"/>
          </a:xfrm>
          <a:prstGeom prst="rect">
            <a:avLst/>
          </a:prstGeom>
        </p:spPr>
      </p:pic>
    </p:spTree>
    <p:extLst>
      <p:ext uri="{BB962C8B-B14F-4D97-AF65-F5344CB8AC3E}">
        <p14:creationId xmlns:p14="http://schemas.microsoft.com/office/powerpoint/2010/main" val="178361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lnSpcReduction="1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Scatter graph of </a:t>
            </a:r>
            <a:r>
              <a:rPr lang="en-IN" sz="2400" b="1" dirty="0">
                <a:solidFill>
                  <a:srgbClr val="000000"/>
                </a:solidFill>
                <a:latin typeface="SegoeUI"/>
              </a:rPr>
              <a:t> Act</a:t>
            </a:r>
            <a:r>
              <a:rPr lang="en-IN" sz="2400" b="1" i="0" u="none" strike="noStrike" dirty="0">
                <a:solidFill>
                  <a:srgbClr val="000000"/>
                </a:solidFill>
                <a:effectLst/>
                <a:latin typeface="SegoeUI"/>
              </a:rPr>
              <a:t>uals Vs Predicted values</a:t>
            </a:r>
            <a:r>
              <a:rPr lang="en-US" sz="2400" b="1" i="0" dirty="0">
                <a:solidFill>
                  <a:srgbClr val="000000"/>
                </a:solidFill>
                <a:effectLst/>
                <a:latin typeface="SegoeUI"/>
              </a:rPr>
              <a:t>​ for </a:t>
            </a:r>
            <a:r>
              <a:rPr lang="en-US" sz="2400" b="1" dirty="0">
                <a:solidFill>
                  <a:schemeClr val="accent3">
                    <a:lumMod val="25000"/>
                  </a:schemeClr>
                </a:solidFill>
                <a:latin typeface="Abadi" panose="020B0604020104020204" pitchFamily="34" charset="0"/>
              </a:rPr>
              <a:t>Next Day/Week/Month Sales </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sales prediction for next day/week/month, we see that the points in the graph do not follow any specific pattern giving ground to a thought that the model is not a good fit.</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Scatter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EC969593-D543-B1C4-D27A-7F491E1EFE4E}"/>
              </a:ext>
            </a:extLst>
          </p:cNvPr>
          <p:cNvPicPr>
            <a:picLocks noChangeAspect="1"/>
          </p:cNvPicPr>
          <p:nvPr/>
        </p:nvPicPr>
        <p:blipFill>
          <a:blip r:embed="rId2"/>
          <a:stretch>
            <a:fillRect/>
          </a:stretch>
        </p:blipFill>
        <p:spPr>
          <a:xfrm>
            <a:off x="683831" y="1705970"/>
            <a:ext cx="10687960" cy="3220872"/>
          </a:xfrm>
          <a:prstGeom prst="rect">
            <a:avLst/>
          </a:prstGeom>
        </p:spPr>
      </p:pic>
    </p:spTree>
    <p:extLst>
      <p:ext uri="{BB962C8B-B14F-4D97-AF65-F5344CB8AC3E}">
        <p14:creationId xmlns:p14="http://schemas.microsoft.com/office/powerpoint/2010/main" val="129266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Scatter graph of </a:t>
            </a:r>
            <a:r>
              <a:rPr lang="en-IN" sz="2400" b="1" dirty="0">
                <a:solidFill>
                  <a:srgbClr val="000000"/>
                </a:solidFill>
                <a:latin typeface="SegoeUI"/>
              </a:rPr>
              <a:t> Act</a:t>
            </a:r>
            <a:r>
              <a:rPr lang="en-IN" sz="2400" b="1" i="0" u="none" strike="noStrike" dirty="0">
                <a:solidFill>
                  <a:srgbClr val="000000"/>
                </a:solidFill>
                <a:effectLst/>
                <a:latin typeface="SegoeUI"/>
              </a:rPr>
              <a:t>uals Vs Predicted values</a:t>
            </a:r>
            <a:r>
              <a:rPr lang="en-US" sz="2400" b="1" i="0" dirty="0">
                <a:solidFill>
                  <a:srgbClr val="000000"/>
                </a:solidFill>
                <a:effectLst/>
                <a:latin typeface="SegoeUI"/>
              </a:rPr>
              <a:t>​ for </a:t>
            </a:r>
            <a:r>
              <a:rPr lang="en-US" sz="2400" b="1" dirty="0">
                <a:solidFill>
                  <a:schemeClr val="accent3">
                    <a:lumMod val="25000"/>
                  </a:schemeClr>
                </a:solidFill>
                <a:latin typeface="Abadi" panose="020B0604020104020204" pitchFamily="34" charset="0"/>
              </a:rPr>
              <a:t>Specific Customer Purchase </a:t>
            </a:r>
          </a:p>
          <a:p>
            <a:pPr algn="just" fontAlgn="base"/>
            <a:endParaRPr lang="en-US" sz="24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specific customer-wise sales prediction for any day-of-the-week/month, we see that the points in the graph do not follow any specific pattern giving ground to a thought that the model is not a good fit.</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Scatter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1BDE2F17-1947-D6C0-A02E-38AC3C448645}"/>
              </a:ext>
            </a:extLst>
          </p:cNvPr>
          <p:cNvPicPr>
            <a:picLocks noChangeAspect="1"/>
          </p:cNvPicPr>
          <p:nvPr/>
        </p:nvPicPr>
        <p:blipFill>
          <a:blip r:embed="rId2"/>
          <a:stretch>
            <a:fillRect/>
          </a:stretch>
        </p:blipFill>
        <p:spPr>
          <a:xfrm>
            <a:off x="683831" y="1651379"/>
            <a:ext cx="10687960" cy="3384645"/>
          </a:xfrm>
          <a:prstGeom prst="rect">
            <a:avLst/>
          </a:prstGeom>
        </p:spPr>
      </p:pic>
    </p:spTree>
    <p:extLst>
      <p:ext uri="{BB962C8B-B14F-4D97-AF65-F5344CB8AC3E}">
        <p14:creationId xmlns:p14="http://schemas.microsoft.com/office/powerpoint/2010/main" val="410587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3"/>
          <p:cNvSpPr>
            <a:spLocks noGrp="1"/>
          </p:cNvSpPr>
          <p:nvPr>
            <p:ph sz="half" idx="4294967295"/>
          </p:nvPr>
        </p:nvSpPr>
        <p:spPr>
          <a:xfrm>
            <a:off x="770011" y="1208940"/>
            <a:ext cx="10687961" cy="4816633"/>
          </a:xfrm>
          <a:prstGeom prst="rect">
            <a:avLst/>
          </a:prstGeom>
        </p:spPr>
        <p:txBody>
          <a:bodyPr>
            <a:noAutofit/>
          </a:bodyPr>
          <a:lstStyle/>
          <a:p>
            <a:pPr marL="0" indent="0" algn="just">
              <a:spcBef>
                <a:spcPts val="1400"/>
              </a:spcBef>
              <a:buNone/>
            </a:pPr>
            <a:r>
              <a:rPr lang="en-IN" sz="2000" dirty="0">
                <a:solidFill>
                  <a:srgbClr val="000000"/>
                </a:solidFill>
                <a:effectLst/>
                <a:latin typeface="Abadi" panose="020B0604020104020204" pitchFamily="34" charset="0"/>
                <a:ea typeface="Times New Roman" panose="02020603050405020304" pitchFamily="18" charset="0"/>
              </a:rPr>
              <a:t>At the beginning of the project, we defined the tasks that were to be performed. The tasks are :</a:t>
            </a:r>
          </a:p>
          <a:p>
            <a:pPr marL="0" indent="0" algn="just">
              <a:spcBef>
                <a:spcPts val="1400"/>
              </a:spcBef>
              <a:buNone/>
            </a:pPr>
            <a:r>
              <a:rPr lang="en-IN" sz="2000" dirty="0">
                <a:solidFill>
                  <a:srgbClr val="000000"/>
                </a:solidFill>
                <a:effectLst/>
                <a:latin typeface="Abadi" panose="020B0604020104020204" pitchFamily="34" charset="0"/>
                <a:ea typeface="Times New Roman" panose="02020603050405020304" pitchFamily="18" charset="0"/>
              </a:rPr>
              <a:t> </a:t>
            </a:r>
          </a:p>
          <a:p>
            <a:pPr marL="0" indent="0" algn="just">
              <a:spcBef>
                <a:spcPts val="1400"/>
              </a:spcBef>
              <a:buNone/>
            </a:pPr>
            <a:r>
              <a:rPr lang="en-US" sz="2000" b="1" u="sng" dirty="0">
                <a:solidFill>
                  <a:schemeClr val="accent3">
                    <a:lumMod val="25000"/>
                  </a:schemeClr>
                </a:solidFill>
                <a:latin typeface="Abadi" panose="020B0604020104020204" pitchFamily="34" charset="0"/>
              </a:rPr>
              <a:t>Task - 1</a:t>
            </a:r>
          </a:p>
          <a:p>
            <a:pPr algn="just">
              <a:spcBef>
                <a:spcPts val="1400"/>
              </a:spcBef>
            </a:pPr>
            <a:r>
              <a:rPr lang="en-US" sz="2000" b="1" dirty="0">
                <a:solidFill>
                  <a:schemeClr val="accent3">
                    <a:lumMod val="25000"/>
                  </a:schemeClr>
                </a:solidFill>
                <a:latin typeface="Abadi" panose="020B0604020104020204" pitchFamily="34" charset="0"/>
              </a:rPr>
              <a:t>Carry out Time series Exploratory Data Analysis</a:t>
            </a:r>
          </a:p>
          <a:p>
            <a:pPr marL="0" indent="0" algn="just">
              <a:spcBef>
                <a:spcPts val="1400"/>
              </a:spcBef>
              <a:buNone/>
            </a:pPr>
            <a:endParaRPr lang="en-US" sz="2000" b="1" u="sng" dirty="0">
              <a:solidFill>
                <a:schemeClr val="accent3">
                  <a:lumMod val="25000"/>
                </a:schemeClr>
              </a:solidFill>
              <a:latin typeface="Abadi" panose="020B0604020104020204" pitchFamily="34" charset="0"/>
            </a:endParaRPr>
          </a:p>
          <a:p>
            <a:pPr marL="0" indent="0" algn="just">
              <a:spcBef>
                <a:spcPts val="1400"/>
              </a:spcBef>
              <a:buNone/>
            </a:pPr>
            <a:r>
              <a:rPr lang="en-US" sz="2000" b="1" u="sng" dirty="0">
                <a:solidFill>
                  <a:schemeClr val="accent3">
                    <a:lumMod val="25000"/>
                  </a:schemeClr>
                </a:solidFill>
                <a:latin typeface="Abadi" panose="020B0604020104020204" pitchFamily="34" charset="0"/>
              </a:rPr>
              <a:t>Task - 2</a:t>
            </a:r>
          </a:p>
          <a:p>
            <a:pPr algn="just">
              <a:spcBef>
                <a:spcPts val="1400"/>
              </a:spcBef>
            </a:pPr>
            <a:r>
              <a:rPr lang="en-US" sz="2000" b="1" dirty="0">
                <a:solidFill>
                  <a:schemeClr val="accent3">
                    <a:lumMod val="25000"/>
                  </a:schemeClr>
                </a:solidFill>
                <a:latin typeface="Abadi" panose="020B0604020104020204" pitchFamily="34" charset="0"/>
              </a:rPr>
              <a:t>Predict Next day/week/month sales</a:t>
            </a:r>
          </a:p>
          <a:p>
            <a:pPr marL="0" indent="0" algn="just">
              <a:spcBef>
                <a:spcPts val="1400"/>
              </a:spcBef>
              <a:buNone/>
            </a:pPr>
            <a:endParaRPr lang="en-US" sz="2000" b="1" u="sng" dirty="0">
              <a:solidFill>
                <a:schemeClr val="accent3">
                  <a:lumMod val="25000"/>
                </a:schemeClr>
              </a:solidFill>
              <a:latin typeface="Abadi" panose="020B0604020104020204" pitchFamily="34" charset="0"/>
            </a:endParaRPr>
          </a:p>
          <a:p>
            <a:pPr marL="0" indent="0" algn="just">
              <a:spcBef>
                <a:spcPts val="1400"/>
              </a:spcBef>
              <a:buNone/>
            </a:pPr>
            <a:r>
              <a:rPr lang="en-US" sz="2000" b="1" u="sng" dirty="0">
                <a:solidFill>
                  <a:schemeClr val="accent3">
                    <a:lumMod val="25000"/>
                  </a:schemeClr>
                </a:solidFill>
                <a:latin typeface="Abadi" panose="020B0604020104020204" pitchFamily="34" charset="0"/>
              </a:rPr>
              <a:t>Task - 3</a:t>
            </a:r>
          </a:p>
          <a:p>
            <a:pPr algn="just">
              <a:spcBef>
                <a:spcPts val="1400"/>
              </a:spcBef>
            </a:pPr>
            <a:r>
              <a:rPr lang="en-US" sz="2000" b="1" dirty="0">
                <a:solidFill>
                  <a:schemeClr val="accent3">
                    <a:lumMod val="25000"/>
                  </a:schemeClr>
                </a:solidFill>
                <a:latin typeface="Abadi" panose="020B0604020104020204" pitchFamily="34" charset="0"/>
              </a:rPr>
              <a:t>Predict Specific customer purchases</a:t>
            </a:r>
            <a:r>
              <a:rPr lang="en-IN" sz="2000" dirty="0">
                <a:solidFill>
                  <a:srgbClr val="000000"/>
                </a:solidFill>
                <a:effectLst/>
                <a:latin typeface="Abadi" panose="020B0604020104020204" pitchFamily="34" charset="0"/>
                <a:ea typeface="Times New Roman" panose="02020603050405020304" pitchFamily="18" charset="0"/>
              </a:rPr>
              <a:t> </a:t>
            </a:r>
            <a:endParaRPr lang="en-IN" sz="2000" dirty="0">
              <a:effectLst/>
              <a:latin typeface="Abadi" panose="020B0604020104020204" pitchFamily="34" charset="0"/>
              <a:ea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FC7C-92CF-4886-AB7D-124101AF0CBE}"/>
              </a:ext>
            </a:extLst>
          </p:cNvPr>
          <p:cNvSpPr>
            <a:spLocks noGrp="1"/>
          </p:cNvSpPr>
          <p:nvPr>
            <p:ph type="title"/>
          </p:nvPr>
        </p:nvSpPr>
        <p:spPr>
          <a:xfrm>
            <a:off x="838200" y="149225"/>
            <a:ext cx="10515600" cy="6889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91B8B298-64E3-2AA1-DA97-0F4DD0D238FA}"/>
              </a:ext>
            </a:extLst>
          </p:cNvPr>
          <p:cNvSpPr>
            <a:spLocks noGrp="1"/>
          </p:cNvSpPr>
          <p:nvPr>
            <p:ph idx="1"/>
          </p:nvPr>
        </p:nvSpPr>
        <p:spPr>
          <a:xfrm>
            <a:off x="838200" y="787400"/>
            <a:ext cx="10744200" cy="5626100"/>
          </a:xfrm>
        </p:spPr>
        <p:txBody>
          <a:bodyPr/>
          <a:lstStyle/>
          <a:p>
            <a:pPr marL="0" indent="0" algn="just">
              <a:buNone/>
            </a:pPr>
            <a:r>
              <a:rPr lang="en-IN" sz="2000" b="1" u="sng" dirty="0">
                <a:solidFill>
                  <a:srgbClr val="000000"/>
                </a:solidFill>
                <a:effectLst/>
                <a:latin typeface="Abadi" panose="020B0604020104020204" pitchFamily="34" charset="0"/>
                <a:ea typeface="Times New Roman" panose="02020603050405020304" pitchFamily="18" charset="0"/>
              </a:rPr>
              <a:t>Task - 1 : </a:t>
            </a:r>
            <a:r>
              <a:rPr lang="en-US" sz="2000" b="1" u="sng" dirty="0">
                <a:solidFill>
                  <a:schemeClr val="accent3">
                    <a:lumMod val="25000"/>
                  </a:schemeClr>
                </a:solidFill>
                <a:latin typeface="Abadi" panose="020B0604020104020204" pitchFamily="34" charset="0"/>
              </a:rPr>
              <a:t>Carry out Time series Exploratory Data Analysis</a:t>
            </a:r>
            <a:endParaRPr lang="en-IN" sz="2000" b="1" u="sng"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latin typeface="SegoeUI"/>
              </a:rPr>
              <a:t>After filtering the data for a date range, the plot for time series EDA was generated which gave the following inferences :</a:t>
            </a:r>
          </a:p>
          <a:p>
            <a:pPr marL="0" lvl="0" indent="0" algn="just">
              <a:buNone/>
            </a:pPr>
            <a:r>
              <a:rPr lang="en-IN" sz="2000" dirty="0" err="1">
                <a:solidFill>
                  <a:srgbClr val="000000"/>
                </a:solidFill>
                <a:effectLst/>
                <a:latin typeface="Abadi" panose="020B0604020104020204" pitchFamily="34" charset="0"/>
                <a:ea typeface="Times New Roman" panose="02020603050405020304" pitchFamily="18" charset="0"/>
              </a:rPr>
              <a:t>i</a:t>
            </a:r>
            <a:r>
              <a:rPr lang="en-IN" sz="2000" dirty="0">
                <a:solidFill>
                  <a:srgbClr val="000000"/>
                </a:solidFill>
                <a:effectLst/>
                <a:latin typeface="Abadi" panose="020B0604020104020204" pitchFamily="34" charset="0"/>
                <a:ea typeface="Times New Roman" panose="02020603050405020304" pitchFamily="18" charset="0"/>
              </a:rPr>
              <a:t>. Line graph Sales Vs </a:t>
            </a:r>
            <a:r>
              <a:rPr lang="en-IN" sz="2000" dirty="0">
                <a:solidFill>
                  <a:srgbClr val="000000"/>
                </a:solidFill>
                <a:latin typeface="Abadi" panose="020B0604020104020204" pitchFamily="34" charset="0"/>
                <a:ea typeface="Times New Roman" panose="02020603050405020304" pitchFamily="18" charset="0"/>
              </a:rPr>
              <a:t>Date : </a:t>
            </a:r>
            <a:r>
              <a:rPr lang="en-IN" sz="2000" b="0" i="0" u="none" strike="noStrike" dirty="0">
                <a:solidFill>
                  <a:srgbClr val="000000"/>
                </a:solidFill>
                <a:effectLst/>
                <a:latin typeface="SegoeUI"/>
              </a:rPr>
              <a:t>&gt;&gt; On observing the </a:t>
            </a:r>
            <a:r>
              <a:rPr lang="en-IN" sz="2000" dirty="0">
                <a:solidFill>
                  <a:srgbClr val="000000"/>
                </a:solidFill>
                <a:latin typeface="SegoeUI"/>
              </a:rPr>
              <a:t>line</a:t>
            </a:r>
            <a:r>
              <a:rPr lang="en-IN" sz="2000" b="0" i="0" u="none" strike="noStrike" dirty="0">
                <a:solidFill>
                  <a:srgbClr val="000000"/>
                </a:solidFill>
                <a:effectLst/>
                <a:latin typeface="SegoeUI"/>
              </a:rPr>
              <a:t> plot chart, we see that </a:t>
            </a:r>
            <a:r>
              <a:rPr lang="en-IN" sz="2000" dirty="0">
                <a:solidFill>
                  <a:srgbClr val="000000"/>
                </a:solidFill>
                <a:latin typeface="SegoeUI"/>
              </a:rPr>
              <a:t>it is non-linear and there is lot of variation in daily sales over the various dates. While the maximum sales on a day has been 650 (approx.), the minimum sales has been almost zero.</a:t>
            </a:r>
          </a:p>
          <a:p>
            <a:pPr marL="514350" lvl="0" indent="-514350" algn="just">
              <a:buAutoNum type="romanLcPeriod"/>
            </a:pPr>
            <a:endParaRPr lang="en-IN" sz="2000" dirty="0">
              <a:solidFill>
                <a:srgbClr val="000000"/>
              </a:solidFill>
              <a:latin typeface="Abadi" panose="020B0604020104020204" pitchFamily="34" charset="0"/>
              <a:ea typeface="Times New Roman" panose="02020603050405020304" pitchFamily="18" charset="0"/>
            </a:endParaRPr>
          </a:p>
          <a:p>
            <a:pPr marL="0" indent="0" algn="just" rtl="0" fontAlgn="base">
              <a:buNone/>
            </a:pPr>
            <a:r>
              <a:rPr lang="en-IN" sz="2000" dirty="0">
                <a:solidFill>
                  <a:srgbClr val="000000"/>
                </a:solidFill>
                <a:effectLst/>
                <a:latin typeface="Abadi" panose="020B0604020104020204" pitchFamily="34" charset="0"/>
                <a:ea typeface="Times New Roman" panose="02020603050405020304" pitchFamily="18" charset="0"/>
              </a:rPr>
              <a:t>ii. Line graph Sales Vs Month</a:t>
            </a:r>
            <a:r>
              <a:rPr lang="en-IN" sz="2000" dirty="0">
                <a:solidFill>
                  <a:srgbClr val="000000"/>
                </a:solidFill>
                <a:latin typeface="Abadi" panose="020B0604020104020204" pitchFamily="34" charset="0"/>
                <a:ea typeface="Times New Roman" panose="02020603050405020304" pitchFamily="18" charset="0"/>
              </a:rPr>
              <a:t> : </a:t>
            </a:r>
            <a:r>
              <a:rPr lang="en-IN" sz="2000" b="0" i="0" u="none" strike="noStrike" dirty="0">
                <a:solidFill>
                  <a:srgbClr val="000000"/>
                </a:solidFill>
                <a:effectLst/>
                <a:latin typeface="SegoeUI"/>
              </a:rPr>
              <a:t>&gt;&gt; On observing the </a:t>
            </a:r>
            <a:r>
              <a:rPr lang="en-IN" sz="2000" dirty="0">
                <a:solidFill>
                  <a:srgbClr val="000000"/>
                </a:solidFill>
                <a:latin typeface="SegoeUI"/>
              </a:rPr>
              <a:t>line</a:t>
            </a:r>
            <a:r>
              <a:rPr lang="en-IN" sz="2000" b="0" i="0" u="none" strike="noStrike" dirty="0">
                <a:solidFill>
                  <a:srgbClr val="000000"/>
                </a:solidFill>
                <a:effectLst/>
                <a:latin typeface="SegoeUI"/>
              </a:rPr>
              <a:t> plot chart, we see that </a:t>
            </a:r>
            <a:r>
              <a:rPr lang="en-IN" sz="2000" dirty="0">
                <a:solidFill>
                  <a:srgbClr val="000000"/>
                </a:solidFill>
                <a:latin typeface="SegoeUI"/>
              </a:rPr>
              <a:t>it is non-linear and there is lot of variation in monthly sales during various months. While the maximum sales has been in the month of May 24, the minimum sales has been in April 24</a:t>
            </a:r>
          </a:p>
          <a:p>
            <a:pPr marL="0" indent="0">
              <a:buNone/>
            </a:pPr>
            <a:endParaRPr lang="en-US" dirty="0"/>
          </a:p>
          <a:p>
            <a:pPr marL="0" indent="0" algn="just">
              <a:spcBef>
                <a:spcPts val="1400"/>
              </a:spcBef>
              <a:buNone/>
            </a:pPr>
            <a:r>
              <a:rPr lang="en-IN" sz="2000" b="1" u="sng" dirty="0">
                <a:solidFill>
                  <a:srgbClr val="000000"/>
                </a:solidFill>
                <a:effectLst/>
                <a:latin typeface="Abadi" panose="020B0604020104020204" pitchFamily="34" charset="0"/>
                <a:ea typeface="Times New Roman" panose="02020603050405020304" pitchFamily="18" charset="0"/>
              </a:rPr>
              <a:t>Task - 2 : </a:t>
            </a:r>
            <a:r>
              <a:rPr lang="en-US" sz="2000" b="1" u="sng" dirty="0">
                <a:solidFill>
                  <a:schemeClr val="accent3">
                    <a:lumMod val="25000"/>
                  </a:schemeClr>
                </a:solidFill>
                <a:latin typeface="Abadi" panose="020B0604020104020204" pitchFamily="34" charset="0"/>
              </a:rPr>
              <a:t>Predict Next day/week/month sales </a:t>
            </a:r>
          </a:p>
          <a:p>
            <a:pPr marL="0" indent="0">
              <a:buNone/>
            </a:pPr>
            <a:r>
              <a:rPr lang="en-US" sz="2000" dirty="0">
                <a:solidFill>
                  <a:srgbClr val="000000"/>
                </a:solidFill>
                <a:latin typeface="SegoeUI"/>
              </a:rPr>
              <a:t>Linear regression model was used to predict the Next day/week/month sales. While testing the model following scores were obtained.</a:t>
            </a:r>
          </a:p>
          <a:p>
            <a:pPr marL="0" indent="0">
              <a:buNone/>
            </a:pPr>
            <a:r>
              <a:rPr lang="en-IN" sz="2000" dirty="0">
                <a:solidFill>
                  <a:srgbClr val="000000"/>
                </a:solidFill>
                <a:latin typeface="SegoeUI"/>
              </a:rPr>
              <a:t>Mean Squared Error: 69407.99889353088 : Root Mean Squared Error: 263.4539787012731</a:t>
            </a:r>
            <a:r>
              <a:rPr lang="en-US" sz="2000" dirty="0">
                <a:solidFill>
                  <a:srgbClr val="000000"/>
                </a:solidFill>
                <a:latin typeface="SegoeUI"/>
              </a:rPr>
              <a:t> </a:t>
            </a:r>
          </a:p>
        </p:txBody>
      </p:sp>
    </p:spTree>
    <p:extLst>
      <p:ext uri="{BB962C8B-B14F-4D97-AF65-F5344CB8AC3E}">
        <p14:creationId xmlns:p14="http://schemas.microsoft.com/office/powerpoint/2010/main" val="302506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F0B3-FCB3-2D5D-90E4-A4141D9E7FF0}"/>
              </a:ext>
            </a:extLst>
          </p:cNvPr>
          <p:cNvSpPr>
            <a:spLocks noGrp="1"/>
          </p:cNvSpPr>
          <p:nvPr>
            <p:ph type="title"/>
          </p:nvPr>
        </p:nvSpPr>
        <p:spPr>
          <a:xfrm>
            <a:off x="838200" y="365125"/>
            <a:ext cx="10515600" cy="6000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6072A3C-20F1-F975-8701-CA825AA8FC2A}"/>
              </a:ext>
            </a:extLst>
          </p:cNvPr>
          <p:cNvSpPr>
            <a:spLocks noGrp="1"/>
          </p:cNvSpPr>
          <p:nvPr>
            <p:ph idx="1"/>
          </p:nvPr>
        </p:nvSpPr>
        <p:spPr>
          <a:xfrm>
            <a:off x="838200" y="965200"/>
            <a:ext cx="10782300" cy="5295900"/>
          </a:xfrm>
        </p:spPr>
        <p:txBody>
          <a:bodyPr/>
          <a:lstStyle/>
          <a:p>
            <a:pPr marL="0" indent="0" algn="just">
              <a:buNone/>
            </a:pPr>
            <a:r>
              <a:rPr lang="en-IN" sz="2000" b="1" u="sng" dirty="0">
                <a:solidFill>
                  <a:srgbClr val="000000"/>
                </a:solidFill>
                <a:latin typeface="Abadi" panose="020B0604020104020204" pitchFamily="34" charset="0"/>
                <a:ea typeface="Times New Roman" panose="02020603050405020304" pitchFamily="18" charset="0"/>
              </a:rPr>
              <a:t>Task</a:t>
            </a:r>
            <a:r>
              <a:rPr lang="en-IN" sz="2000" b="1" u="sng" dirty="0">
                <a:solidFill>
                  <a:srgbClr val="000000"/>
                </a:solidFill>
                <a:effectLst/>
                <a:latin typeface="Abadi" panose="020B0604020104020204" pitchFamily="34" charset="0"/>
                <a:ea typeface="Times New Roman" panose="02020603050405020304" pitchFamily="18" charset="0"/>
              </a:rPr>
              <a:t> - 2</a:t>
            </a:r>
            <a:endParaRPr lang="en-IN" sz="2000" b="1" u="sng" dirty="0">
              <a:effectLst/>
              <a:latin typeface="Abadi" panose="020B0604020104020204" pitchFamily="34" charset="0"/>
              <a:ea typeface="Times New Roman" panose="02020603050405020304" pitchFamily="18" charset="0"/>
            </a:endParaRPr>
          </a:p>
          <a:p>
            <a:pPr marL="0" indent="0" algn="just">
              <a:buNone/>
            </a:pPr>
            <a:r>
              <a:rPr lang="en-US" sz="2000" dirty="0">
                <a:solidFill>
                  <a:srgbClr val="000000"/>
                </a:solidFill>
                <a:latin typeface="Abadi" panose="020B0604020104020204" pitchFamily="34" charset="0"/>
              </a:rPr>
              <a:t>To validate the MSE, RMSE cross validation was done and the </a:t>
            </a:r>
            <a:r>
              <a:rPr lang="en-IN" sz="2000" dirty="0">
                <a:solidFill>
                  <a:srgbClr val="000000"/>
                </a:solidFill>
                <a:latin typeface="Abadi" panose="020B0604020104020204" pitchFamily="34" charset="0"/>
              </a:rPr>
              <a:t>Cross-Validated Mean Squared Error: 88468.19880590809 </a:t>
            </a:r>
            <a:r>
              <a:rPr lang="en-US" sz="2000" dirty="0">
                <a:solidFill>
                  <a:srgbClr val="000000"/>
                </a:solidFill>
                <a:latin typeface="Abadi" panose="020B0604020104020204" pitchFamily="34" charset="0"/>
              </a:rPr>
              <a:t>was obtained.</a:t>
            </a:r>
          </a:p>
          <a:p>
            <a:pPr marL="0" indent="0" algn="just">
              <a:buNone/>
            </a:pPr>
            <a:r>
              <a:rPr lang="en-US" sz="2000" dirty="0">
                <a:solidFill>
                  <a:srgbClr val="000000"/>
                </a:solidFill>
                <a:latin typeface="Abadi" panose="020B0604020104020204" pitchFamily="34" charset="0"/>
              </a:rPr>
              <a:t>Graph of Residuals Vs Predicted Values and Actuals Vs Predicted Values were drawn.</a:t>
            </a:r>
          </a:p>
          <a:p>
            <a:pPr marL="0" indent="0" algn="just">
              <a:buNone/>
            </a:pPr>
            <a:r>
              <a:rPr lang="en-US" sz="2000" dirty="0">
                <a:solidFill>
                  <a:srgbClr val="000000"/>
                </a:solidFill>
                <a:latin typeface="Abadi" panose="020B0604020104020204" pitchFamily="34" charset="0"/>
              </a:rPr>
              <a:t>The conclusion was that :</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Model Performance: </a:t>
            </a:r>
            <a:r>
              <a:rPr lang="en-IN" sz="2000" dirty="0">
                <a:solidFill>
                  <a:srgbClr val="000000"/>
                </a:solidFill>
                <a:latin typeface="Abadi" panose="020B0604020104020204" pitchFamily="34" charset="0"/>
              </a:rPr>
              <a:t>The RMSE and MSE values are quite high. This suggests that the model might not be providing accurate predictions. Whether these errors are large depends on the scale of your target variable.</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Overfitting: </a:t>
            </a:r>
            <a:r>
              <a:rPr lang="en-IN" sz="2000" dirty="0">
                <a:solidFill>
                  <a:srgbClr val="000000"/>
                </a:solidFill>
                <a:latin typeface="Abadi" panose="020B0604020104020204" pitchFamily="34" charset="0"/>
              </a:rPr>
              <a:t>The higher cross-validated MSE compared to the test set MSE suggests potential overfitting. The model performs better on the training set but struggles with unseen data.</a:t>
            </a:r>
          </a:p>
          <a:p>
            <a:pPr marL="0" indent="0" algn="just">
              <a:buNone/>
            </a:pPr>
            <a:r>
              <a:rPr lang="en-US" sz="2000" dirty="0">
                <a:solidFill>
                  <a:srgbClr val="000000"/>
                </a:solidFill>
                <a:latin typeface="Abadi" panose="020B0604020104020204" pitchFamily="34" charset="0"/>
              </a:rPr>
              <a:t>Therefore, there is a felt need for feature engineering or adding additional features for evaluation and use of advanced models. </a:t>
            </a:r>
          </a:p>
        </p:txBody>
      </p:sp>
    </p:spTree>
    <p:extLst>
      <p:ext uri="{BB962C8B-B14F-4D97-AF65-F5344CB8AC3E}">
        <p14:creationId xmlns:p14="http://schemas.microsoft.com/office/powerpoint/2010/main" val="138897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54FE-E59C-E16C-C5DA-94AAEC3D5799}"/>
              </a:ext>
            </a:extLst>
          </p:cNvPr>
          <p:cNvSpPr>
            <a:spLocks noGrp="1"/>
          </p:cNvSpPr>
          <p:nvPr>
            <p:ph type="title"/>
          </p:nvPr>
        </p:nvSpPr>
        <p:spPr>
          <a:xfrm>
            <a:off x="838200" y="365125"/>
            <a:ext cx="10515600" cy="5873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C5B16A6-88B7-3823-FA0B-3E6AD80390E6}"/>
              </a:ext>
            </a:extLst>
          </p:cNvPr>
          <p:cNvSpPr>
            <a:spLocks noGrp="1"/>
          </p:cNvSpPr>
          <p:nvPr>
            <p:ph idx="1"/>
          </p:nvPr>
        </p:nvSpPr>
        <p:spPr>
          <a:xfrm>
            <a:off x="838200" y="962024"/>
            <a:ext cx="10756900" cy="5684435"/>
          </a:xfrm>
        </p:spPr>
        <p:txBody>
          <a:bodyPr/>
          <a:lstStyle/>
          <a:p>
            <a:pPr marL="0" indent="0" algn="just">
              <a:spcBef>
                <a:spcPts val="1400"/>
              </a:spcBef>
              <a:buNone/>
            </a:pPr>
            <a:r>
              <a:rPr lang="en-IN" sz="2000" b="1" u="sng" dirty="0">
                <a:solidFill>
                  <a:srgbClr val="000000"/>
                </a:solidFill>
                <a:effectLst/>
                <a:latin typeface="Abadi" panose="020B0604020104020204" pitchFamily="34" charset="0"/>
                <a:ea typeface="Times New Roman" panose="02020603050405020304" pitchFamily="18" charset="0"/>
              </a:rPr>
              <a:t>Task - 3 : </a:t>
            </a:r>
            <a:r>
              <a:rPr lang="en-US" sz="2000" b="1" u="sng" dirty="0">
                <a:solidFill>
                  <a:schemeClr val="accent3">
                    <a:lumMod val="25000"/>
                  </a:schemeClr>
                </a:solidFill>
                <a:latin typeface="Abadi" panose="020B0604020104020204" pitchFamily="34" charset="0"/>
              </a:rPr>
              <a:t>Predict Specific Customer Purchases</a:t>
            </a:r>
            <a:r>
              <a:rPr lang="en-IN" sz="2000" b="1" u="sng" dirty="0">
                <a:solidFill>
                  <a:srgbClr val="000000"/>
                </a:solidFill>
                <a:effectLst/>
                <a:latin typeface="Abadi" panose="020B0604020104020204" pitchFamily="34" charset="0"/>
                <a:ea typeface="Times New Roman" panose="02020603050405020304" pitchFamily="18" charset="0"/>
              </a:rPr>
              <a:t> </a:t>
            </a:r>
            <a:endParaRPr lang="en-IN" sz="2000" b="1" u="sng" dirty="0">
              <a:effectLst/>
              <a:latin typeface="Abadi" panose="020B0604020104020204" pitchFamily="34" charset="0"/>
              <a:ea typeface="Times New Roman" panose="02020603050405020304" pitchFamily="18" charset="0"/>
            </a:endParaRPr>
          </a:p>
          <a:p>
            <a:pPr marL="0" indent="0">
              <a:buNone/>
            </a:pPr>
            <a:r>
              <a:rPr lang="en-US" sz="2000" dirty="0">
                <a:solidFill>
                  <a:srgbClr val="000000"/>
                </a:solidFill>
                <a:latin typeface="SegoeUI"/>
              </a:rPr>
              <a:t>Linear regression model was used to predict Specific Customer Purchases. While testing the model following scores were obtained.</a:t>
            </a:r>
          </a:p>
          <a:p>
            <a:pPr marL="0" indent="0">
              <a:buNone/>
            </a:pPr>
            <a:r>
              <a:rPr lang="en-IN" sz="2000" dirty="0">
                <a:solidFill>
                  <a:srgbClr val="000000"/>
                </a:solidFill>
                <a:latin typeface="SegoeUI"/>
              </a:rPr>
              <a:t>Mean Absolute Error. :   3.2979651618634684   :   Mean Squared Error.  :  15.105314203785857 R² Score  :  0.05631106598588986 </a:t>
            </a:r>
            <a:br>
              <a:rPr lang="en-IN" sz="1400" b="0" i="0" dirty="0">
                <a:solidFill>
                  <a:srgbClr val="000000"/>
                </a:solidFill>
                <a:effectLst/>
                <a:latin typeface="Courier New" panose="02070309020205020404" pitchFamily="49" charset="0"/>
              </a:rPr>
            </a:br>
            <a:endParaRPr lang="en-IN" sz="1400" b="0" i="0" dirty="0">
              <a:solidFill>
                <a:srgbClr val="000000"/>
              </a:solidFill>
              <a:effectLst/>
              <a:latin typeface="Courier New" panose="02070309020205020404" pitchFamily="49" charset="0"/>
            </a:endParaRPr>
          </a:p>
          <a:p>
            <a:pPr marL="0" indent="0" algn="just">
              <a:buNone/>
            </a:pPr>
            <a:r>
              <a:rPr lang="en-US" sz="2000" dirty="0">
                <a:solidFill>
                  <a:srgbClr val="000000"/>
                </a:solidFill>
                <a:latin typeface="Abadi" panose="020B0604020104020204" pitchFamily="34" charset="0"/>
              </a:rPr>
              <a:t>To validate the MSE cross validation was done and the </a:t>
            </a:r>
            <a:r>
              <a:rPr lang="en-IN" sz="2000" dirty="0">
                <a:solidFill>
                  <a:srgbClr val="000000"/>
                </a:solidFill>
                <a:latin typeface="Abadi" panose="020B0604020104020204" pitchFamily="34" charset="0"/>
              </a:rPr>
              <a:t>Cross-Validated MSE: 20.118520441120474 </a:t>
            </a:r>
            <a:r>
              <a:rPr lang="en-US" sz="2000" dirty="0">
                <a:solidFill>
                  <a:srgbClr val="000000"/>
                </a:solidFill>
                <a:latin typeface="Abadi" panose="020B0604020104020204" pitchFamily="34" charset="0"/>
              </a:rPr>
              <a:t>was obtained.</a:t>
            </a:r>
          </a:p>
          <a:p>
            <a:pPr marL="0" indent="0" algn="just">
              <a:buNone/>
            </a:pPr>
            <a:r>
              <a:rPr lang="en-US" sz="2000" dirty="0">
                <a:solidFill>
                  <a:srgbClr val="000000"/>
                </a:solidFill>
                <a:latin typeface="Abadi" panose="020B0604020104020204" pitchFamily="34" charset="0"/>
              </a:rPr>
              <a:t>Graph of Residuals Vs Predicted Values and Actuals Vs Predicted Values were drawn.</a:t>
            </a:r>
          </a:p>
          <a:p>
            <a:pPr marL="0" indent="0" algn="just">
              <a:buNone/>
            </a:pPr>
            <a:r>
              <a:rPr lang="en-US" sz="2000" dirty="0">
                <a:solidFill>
                  <a:srgbClr val="000000"/>
                </a:solidFill>
                <a:latin typeface="Abadi" panose="020B0604020104020204" pitchFamily="34" charset="0"/>
              </a:rPr>
              <a:t>The conclusion was that :</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Model Performance: </a:t>
            </a:r>
            <a:r>
              <a:rPr lang="en-IN" sz="2000" dirty="0">
                <a:solidFill>
                  <a:srgbClr val="000000"/>
                </a:solidFill>
                <a:latin typeface="Abadi" panose="020B0604020104020204" pitchFamily="34" charset="0"/>
              </a:rPr>
              <a:t>The MSE values is high. This suggests that the model might not be providing accurate predictions. Whether these errors are large depends on the scale of target variable.</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Overfitting: </a:t>
            </a:r>
            <a:r>
              <a:rPr lang="en-IN" sz="2000" dirty="0">
                <a:solidFill>
                  <a:srgbClr val="000000"/>
                </a:solidFill>
                <a:latin typeface="Abadi" panose="020B0604020104020204" pitchFamily="34" charset="0"/>
              </a:rPr>
              <a:t>The higher cross-validated MSE compared to the test set MSE suggests potential overfitting. The model performs better on the training set but struggles with unseen data.</a:t>
            </a:r>
          </a:p>
          <a:p>
            <a:pPr marL="0" indent="0" algn="just">
              <a:buNone/>
            </a:pPr>
            <a:r>
              <a:rPr lang="en-US" sz="2000" dirty="0">
                <a:solidFill>
                  <a:srgbClr val="000000"/>
                </a:solidFill>
                <a:latin typeface="Abadi" panose="020B0604020104020204" pitchFamily="34" charset="0"/>
              </a:rPr>
              <a:t>Therefore, there is a felt need for feature engineering or adding additional features for evaluation and use of advanced models. </a:t>
            </a:r>
            <a:endParaRPr lang="en-US" sz="2000" b="1" u="sng"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2329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0FDA8-CF87-39D8-9FF8-0AAE95E420A3}"/>
              </a:ext>
            </a:extLst>
          </p:cNvPr>
          <p:cNvSpPr txBox="1"/>
          <p:nvPr/>
        </p:nvSpPr>
        <p:spPr>
          <a:xfrm>
            <a:off x="2688609" y="2470245"/>
            <a:ext cx="6308330" cy="1569660"/>
          </a:xfrm>
          <a:prstGeom prst="rect">
            <a:avLst/>
          </a:prstGeom>
          <a:noFill/>
        </p:spPr>
        <p:txBody>
          <a:bodyPr wrap="none" rtlCol="0">
            <a:spAutoFit/>
          </a:bodyPr>
          <a:lstStyle/>
          <a:p>
            <a:r>
              <a:rPr lang="en-US" sz="9600" b="1" dirty="0"/>
              <a:t>THANK YOU</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6B87A-B9BD-20E0-9687-43E057936507}"/>
              </a:ext>
            </a:extLst>
          </p:cNvPr>
          <p:cNvPicPr>
            <a:picLocks noChangeAspect="1"/>
          </p:cNvPicPr>
          <p:nvPr/>
        </p:nvPicPr>
        <p:blipFill>
          <a:blip r:embed="rId3"/>
          <a:stretch>
            <a:fillRect/>
          </a:stretch>
        </p:blipFill>
        <p:spPr>
          <a:xfrm>
            <a:off x="753292" y="500199"/>
            <a:ext cx="4038600" cy="1181100"/>
          </a:xfrm>
          <a:prstGeom prst="rect">
            <a:avLst/>
          </a:prstGeom>
          <a:effectLst>
            <a:outerShdw blurRad="1163339" dist="50800" dir="5400000" algn="ctr" rotWithShape="0">
              <a:schemeClr val="accent2">
                <a:lumMod val="50000"/>
                <a:alpha val="0"/>
              </a:schemeClr>
            </a:outerShdw>
          </a:effectLst>
        </p:spPr>
      </p:pic>
      <p:sp>
        <p:nvSpPr>
          <p:cNvPr id="3" name="TextBox 2">
            <a:extLst>
              <a:ext uri="{FF2B5EF4-FFF2-40B4-BE49-F238E27FC236}">
                <a16:creationId xmlns:a16="http://schemas.microsoft.com/office/drawing/2014/main" id="{17A4836C-D169-A5CA-60BD-FA62F1DF1CA9}"/>
              </a:ext>
            </a:extLst>
          </p:cNvPr>
          <p:cNvSpPr txBox="1"/>
          <p:nvPr/>
        </p:nvSpPr>
        <p:spPr>
          <a:xfrm>
            <a:off x="753292" y="3178314"/>
            <a:ext cx="3818708" cy="1077218"/>
          </a:xfrm>
          <a:prstGeom prst="rect">
            <a:avLst/>
          </a:prstGeom>
          <a:noFill/>
        </p:spPr>
        <p:txBody>
          <a:bodyPr wrap="square" rtlCol="0">
            <a:spAutoFit/>
          </a:bodyPr>
          <a:lstStyle/>
          <a:p>
            <a:pPr algn="ctr"/>
            <a:r>
              <a:rPr lang="en-US" sz="3200" b="1" dirty="0"/>
              <a:t>EMPLOYEE ATTRITION ANALYSIS</a:t>
            </a:r>
          </a:p>
        </p:txBody>
      </p:sp>
      <p:sp>
        <p:nvSpPr>
          <p:cNvPr id="4" name="TextBox 3">
            <a:extLst>
              <a:ext uri="{FF2B5EF4-FFF2-40B4-BE49-F238E27FC236}">
                <a16:creationId xmlns:a16="http://schemas.microsoft.com/office/drawing/2014/main" id="{A06A8CA0-D901-6023-5EAE-67734D397C6B}"/>
              </a:ext>
            </a:extLst>
          </p:cNvPr>
          <p:cNvSpPr txBox="1"/>
          <p:nvPr/>
        </p:nvSpPr>
        <p:spPr>
          <a:xfrm>
            <a:off x="820919" y="562510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20</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September 2024</a:t>
            </a:r>
            <a:endParaRPr lang="en-US" sz="2000" b="1" dirty="0">
              <a:latin typeface="Abadi" panose="020B0604020104020204" pitchFamily="34" charset="0"/>
              <a:ea typeface="SF Pro" pitchFamily="2" charset="0"/>
              <a:cs typeface="SF Pro" pitchFamily="2" charset="0"/>
            </a:endParaRPr>
          </a:p>
        </p:txBody>
      </p:sp>
      <p:pic>
        <p:nvPicPr>
          <p:cNvPr id="6" name="Picture 5">
            <a:extLst>
              <a:ext uri="{FF2B5EF4-FFF2-40B4-BE49-F238E27FC236}">
                <a16:creationId xmlns:a16="http://schemas.microsoft.com/office/drawing/2014/main" id="{8912ABE0-42E8-A175-2D71-C064613978BD}"/>
              </a:ext>
            </a:extLst>
          </p:cNvPr>
          <p:cNvPicPr>
            <a:picLocks noChangeAspect="1"/>
          </p:cNvPicPr>
          <p:nvPr/>
        </p:nvPicPr>
        <p:blipFill>
          <a:blip r:embed="rId4"/>
          <a:stretch>
            <a:fillRect/>
          </a:stretch>
        </p:blipFill>
        <p:spPr>
          <a:xfrm>
            <a:off x="4791891" y="1682705"/>
            <a:ext cx="7196529" cy="4949252"/>
          </a:xfrm>
          <a:prstGeom prst="rect">
            <a:avLst/>
          </a:prstGeom>
        </p:spPr>
      </p:pic>
      <p:sp>
        <p:nvSpPr>
          <p:cNvPr id="5" name="Slide Number Placeholder 4">
            <a:extLst>
              <a:ext uri="{FF2B5EF4-FFF2-40B4-BE49-F238E27FC236}">
                <a16:creationId xmlns:a16="http://schemas.microsoft.com/office/drawing/2014/main" id="{FF9B435F-76DE-4F2A-53E0-E57DE420CB25}"/>
              </a:ext>
            </a:extLst>
          </p:cNvPr>
          <p:cNvSpPr>
            <a:spLocks noGrp="1"/>
          </p:cNvSpPr>
          <p:nvPr>
            <p:ph type="sldNum" sz="quarter" idx="12"/>
          </p:nvPr>
        </p:nvSpPr>
        <p:spPr/>
        <p:txBody>
          <a:bodyPr/>
          <a:lstStyle/>
          <a:p>
            <a:fld id="{A190C97C-0095-2443-AC12-FA4CBA4ACD4D}" type="slidenum">
              <a:rPr lang="en-US" smtClean="0"/>
              <a:t>29</a:t>
            </a:fld>
            <a:endParaRPr lang="en-US"/>
          </a:p>
        </p:txBody>
      </p:sp>
    </p:spTree>
    <p:extLst>
      <p:ext uri="{BB962C8B-B14F-4D97-AF65-F5344CB8AC3E}">
        <p14:creationId xmlns:p14="http://schemas.microsoft.com/office/powerpoint/2010/main" val="245487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01700" y="1244600"/>
            <a:ext cx="10883900" cy="5448300"/>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methodologies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Collection through csv file downloaded using link for Exploratory Data Analysis and prediction.  </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Wrangling after converting into Pandas data frame and sampling data and dealing with Nulls. And convert certain data types.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for time series analysis and specific customer purchases and preparing data for ML model to predict sales.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Machine Learning Pipeline to predict sales.</a:t>
            </a: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all results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result</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Executive Summary</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Introduction</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Methodology</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Results</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Conclusion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901700" y="1244600"/>
            <a:ext cx="10883900" cy="5074750"/>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Segoe UI" panose="020B0502040204020203" pitchFamily="34" charset="0"/>
              <a:cs typeface="Segoe UI" panose="020B0502040204020203" pitchFamily="34" charset="0"/>
            </a:endParaRPr>
          </a:p>
          <a:p>
            <a:pPr algn="just">
              <a:lnSpc>
                <a:spcPct val="100000"/>
              </a:lnSpc>
              <a:spcBef>
                <a:spcPts val="1400"/>
              </a:spcBef>
            </a:pPr>
            <a:r>
              <a:rPr lang="en-US" sz="6400" b="1" dirty="0">
                <a:solidFill>
                  <a:schemeClr val="accent3">
                    <a:lumMod val="25000"/>
                  </a:schemeClr>
                </a:solidFill>
                <a:latin typeface="Segoe UI" panose="020B0502040204020203" pitchFamily="34" charset="0"/>
                <a:cs typeface="Segoe UI" panose="020B0502040204020203" pitchFamily="34" charset="0"/>
              </a:rPr>
              <a:t>Summary of methodologies</a:t>
            </a:r>
            <a:endParaRPr lang="en-US" sz="3100" b="1" dirty="0">
              <a:solidFill>
                <a:schemeClr val="accent3">
                  <a:lumMod val="25000"/>
                </a:schemeClr>
              </a:solidFill>
              <a:latin typeface="Segoe UI" panose="020B0502040204020203" pitchFamily="34" charset="0"/>
              <a:cs typeface="Segoe UI" panose="020B0502040204020203" pitchFamily="34" charset="0"/>
            </a:endParaRP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Data Collection through csv file downloaded using link for Exploratory Data Analysis and determining factors affecting attrition.  </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Data Wrangling after importing data into Power BI and using Power query for sampling data, dealing with Nulls and converting of certain data types.</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Creating measures using DAX to calculate attrition-rate in case of different categories in the various parameters.</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Exploratory Data Analysis by creation of visualization dashboards categorized into four major heads viz. classification as per gender, job role etc. and based on non-controllable / controllable parameters. </a:t>
            </a:r>
            <a:endParaRPr lang="en-US" sz="3100" dirty="0">
              <a:solidFill>
                <a:schemeClr val="accent3">
                  <a:lumMod val="25000"/>
                </a:schemeClr>
              </a:solidFill>
              <a:latin typeface="Segoe UI" panose="020B0502040204020203" pitchFamily="34" charset="0"/>
              <a:cs typeface="Segoe UI" panose="020B0502040204020203" pitchFamily="34" charset="0"/>
            </a:endParaRPr>
          </a:p>
          <a:p>
            <a:pPr algn="just">
              <a:lnSpc>
                <a:spcPct val="100000"/>
              </a:lnSpc>
              <a:spcBef>
                <a:spcPts val="1400"/>
              </a:spcBef>
            </a:pPr>
            <a:r>
              <a:rPr lang="en-US" sz="6400" b="1" dirty="0">
                <a:solidFill>
                  <a:schemeClr val="accent3">
                    <a:lumMod val="25000"/>
                  </a:schemeClr>
                </a:solidFill>
                <a:latin typeface="Segoe UI" panose="020B0502040204020203" pitchFamily="34" charset="0"/>
                <a:cs typeface="Segoe UI" panose="020B0502040204020203" pitchFamily="34" charset="0"/>
              </a:rPr>
              <a:t>Summary of all results</a:t>
            </a:r>
            <a:endParaRPr lang="en-US" sz="3100" b="1" dirty="0">
              <a:solidFill>
                <a:schemeClr val="accent3">
                  <a:lumMod val="25000"/>
                </a:schemeClr>
              </a:solidFill>
              <a:latin typeface="Segoe UI" panose="020B0502040204020203" pitchFamily="34" charset="0"/>
              <a:cs typeface="Segoe UI" panose="020B0502040204020203" pitchFamily="34" charset="0"/>
            </a:endParaRP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Exploratory Data Analysis result.</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Analysis of factors affecting attrition and make recommendations / suggestions.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828068" y="1256574"/>
            <a:ext cx="10629904" cy="4768999"/>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8000" b="1" u="sng" dirty="0">
                <a:solidFill>
                  <a:schemeClr val="accent3">
                    <a:lumMod val="25000"/>
                  </a:schemeClr>
                </a:solidFill>
                <a:latin typeface="Segoe UI" panose="020B0502040204020203" pitchFamily="34" charset="0"/>
                <a:cs typeface="Segoe UI" panose="020B0502040204020203" pitchFamily="34" charset="0"/>
              </a:rPr>
              <a:t>Project background and context</a:t>
            </a:r>
          </a:p>
          <a:p>
            <a:br>
              <a:rPr lang="en-IN" sz="1600" dirty="0">
                <a:effectLst/>
                <a:latin typeface="Segoe UI" panose="020B0502040204020203" pitchFamily="34" charset="0"/>
                <a:cs typeface="Segoe UI" panose="020B0502040204020203" pitchFamily="34" charset="0"/>
              </a:rPr>
            </a:br>
            <a:endParaRPr lang="en-IN" sz="1600" dirty="0">
              <a:effectLst/>
              <a:latin typeface="Segoe UI" panose="020B0502040204020203" pitchFamily="34" charset="0"/>
              <a:cs typeface="Segoe UI" panose="020B0502040204020203" pitchFamily="34" charset="0"/>
            </a:endParaRPr>
          </a:p>
          <a:p>
            <a:pPr algn="just"/>
            <a:r>
              <a:rPr lang="en-IN" sz="8000" dirty="0">
                <a:solidFill>
                  <a:schemeClr val="tx1"/>
                </a:solidFill>
                <a:effectLst/>
                <a:latin typeface="Segoe UI" panose="020B0502040204020203" pitchFamily="34" charset="0"/>
                <a:cs typeface="Segoe UI" panose="020B0502040204020203" pitchFamily="34" charset="0"/>
              </a:rPr>
              <a:t>XYZ company which was established a few years back is facing around a 15% attrition rate for a couple of years. And it is majorly affecting the company in many aspects. In order to understand why employees are leaving the company and reduce the attrition rate XYZ company has approached an HR analytics consultancy for </a:t>
            </a:r>
            <a:r>
              <a:rPr lang="en-IN" sz="8000" dirty="0" err="1">
                <a:solidFill>
                  <a:schemeClr val="tx1"/>
                </a:solidFill>
                <a:effectLst/>
                <a:latin typeface="Segoe UI" panose="020B0502040204020203" pitchFamily="34" charset="0"/>
                <a:cs typeface="Segoe UI" panose="020B0502040204020203" pitchFamily="34" charset="0"/>
              </a:rPr>
              <a:t>analyzing</a:t>
            </a:r>
            <a:r>
              <a:rPr lang="en-IN" sz="8000" dirty="0">
                <a:solidFill>
                  <a:schemeClr val="tx1"/>
                </a:solidFill>
                <a:effectLst/>
                <a:latin typeface="Segoe UI" panose="020B0502040204020203" pitchFamily="34" charset="0"/>
                <a:cs typeface="Segoe UI" panose="020B0502040204020203" pitchFamily="34" charset="0"/>
              </a:rPr>
              <a:t> the data they have. </a:t>
            </a:r>
          </a:p>
          <a:p>
            <a:pPr algn="just"/>
            <a:br>
              <a:rPr lang="en-IN" sz="1600" dirty="0">
                <a:effectLst/>
                <a:latin typeface="Segoe UI" panose="020B0502040204020203" pitchFamily="34" charset="0"/>
                <a:cs typeface="Segoe UI" panose="020B0502040204020203" pitchFamily="34" charset="0"/>
              </a:rPr>
            </a:br>
            <a:endParaRPr lang="en-IN" sz="1600" dirty="0">
              <a:effectLst/>
              <a:latin typeface="Segoe UI" panose="020B0502040204020203" pitchFamily="34" charset="0"/>
              <a:cs typeface="Segoe UI" panose="020B0502040204020203" pitchFamily="34" charset="0"/>
            </a:endParaRPr>
          </a:p>
          <a:p>
            <a:pPr marL="0" indent="0" algn="just">
              <a:spcBef>
                <a:spcPts val="1400"/>
              </a:spcBef>
              <a:buNone/>
            </a:pPr>
            <a:r>
              <a:rPr lang="en-US" sz="8000" b="1" u="sng" dirty="0">
                <a:solidFill>
                  <a:schemeClr val="accent3">
                    <a:lumMod val="25000"/>
                  </a:schemeClr>
                </a:solidFill>
                <a:latin typeface="Segoe UI" panose="020B0502040204020203" pitchFamily="34" charset="0"/>
                <a:cs typeface="Segoe UI" panose="020B0502040204020203" pitchFamily="34" charset="0"/>
              </a:rPr>
              <a:t>Task </a:t>
            </a:r>
          </a:p>
          <a:p>
            <a:pPr algn="just">
              <a:spcBef>
                <a:spcPts val="1400"/>
              </a:spcBef>
            </a:pPr>
            <a:r>
              <a:rPr lang="en-IN" sz="8000" dirty="0">
                <a:solidFill>
                  <a:schemeClr val="tx1"/>
                </a:solidFill>
                <a:latin typeface="Segoe UI" panose="020B0502040204020203" pitchFamily="34" charset="0"/>
                <a:cs typeface="Segoe UI" panose="020B0502040204020203" pitchFamily="34" charset="0"/>
              </a:rPr>
              <a:t>Being in the</a:t>
            </a:r>
            <a:r>
              <a:rPr lang="en-IN" sz="8000" dirty="0">
                <a:solidFill>
                  <a:schemeClr val="tx1"/>
                </a:solidFill>
                <a:effectLst/>
                <a:latin typeface="Segoe UI" panose="020B0502040204020203" pitchFamily="34" charset="0"/>
                <a:cs typeface="Segoe UI" panose="020B0502040204020203" pitchFamily="34" charset="0"/>
              </a:rPr>
              <a:t> HR analyst role in this project build a dashboard which can help the organization in taking data-driven decisions.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33</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734028" y="705563"/>
            <a:ext cx="10723944" cy="572128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b="1" dirty="0">
                <a:solidFill>
                  <a:schemeClr val="tx1">
                    <a:lumMod val="95000"/>
                    <a:lumOff val="5000"/>
                  </a:schemeClr>
                </a:solidFill>
                <a:latin typeface="Segoe UI" panose="020B0502040204020203" pitchFamily="34" charset="0"/>
                <a:cs typeface="Segoe UI" panose="020B0502040204020203" pitchFamily="34" charset="0"/>
              </a:rPr>
              <a:t>Executive Summary</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Data collection methodology: </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Data was collected using the download link provided.</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data wrangling</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Wrangling done using Sampling data and dealing with Nulls, converting data types and creating of measures using DAX. </a:t>
            </a:r>
          </a:p>
          <a:p>
            <a:pPr marL="269875" lvl="1" indent="-269875"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exploratory data analysis (EDA) using dashboards </a:t>
            </a:r>
            <a:r>
              <a:rPr lang="en-US" sz="8800" b="1" dirty="0" err="1">
                <a:solidFill>
                  <a:schemeClr val="tx1">
                    <a:lumMod val="95000"/>
                    <a:lumOff val="5000"/>
                  </a:schemeClr>
                </a:solidFill>
                <a:latin typeface="Segoe UI" panose="020B0502040204020203" pitchFamily="34" charset="0"/>
                <a:cs typeface="Segoe UI" panose="020B0502040204020203" pitchFamily="34" charset="0"/>
              </a:rPr>
              <a:t>visualisations</a:t>
            </a:r>
            <a:r>
              <a:rPr lang="en-US" sz="8800" b="1" dirty="0">
                <a:solidFill>
                  <a:schemeClr val="tx1">
                    <a:lumMod val="95000"/>
                    <a:lumOff val="5000"/>
                  </a:schemeClr>
                </a:solidFill>
                <a:latin typeface="Segoe UI" panose="020B0502040204020203" pitchFamily="34" charset="0"/>
                <a:cs typeface="Segoe UI" panose="020B0502040204020203" pitchFamily="34" charset="0"/>
              </a:rPr>
              <a:t>. </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analysis of factors affecting attrition and make recommendations / suggestions </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By preparing dashboards, </a:t>
            </a:r>
            <a:r>
              <a:rPr lang="en-US" sz="7200" dirty="0" err="1">
                <a:solidFill>
                  <a:schemeClr val="tx1">
                    <a:lumMod val="95000"/>
                    <a:lumOff val="5000"/>
                  </a:schemeClr>
                </a:solidFill>
                <a:latin typeface="Segoe UI" panose="020B0502040204020203" pitchFamily="34" charset="0"/>
                <a:cs typeface="Segoe UI" panose="020B0502040204020203" pitchFamily="34" charset="0"/>
              </a:rPr>
              <a:t>categorising</a:t>
            </a:r>
            <a:r>
              <a:rPr lang="en-US" sz="7200" dirty="0">
                <a:solidFill>
                  <a:schemeClr val="tx1">
                    <a:lumMod val="95000"/>
                    <a:lumOff val="5000"/>
                  </a:schemeClr>
                </a:solidFill>
                <a:latin typeface="Segoe UI" panose="020B0502040204020203" pitchFamily="34" charset="0"/>
                <a:cs typeface="Segoe UI" panose="020B0502040204020203" pitchFamily="34" charset="0"/>
              </a:rPr>
              <a:t> the </a:t>
            </a:r>
            <a:r>
              <a:rPr lang="en-US" sz="7200" dirty="0" err="1">
                <a:solidFill>
                  <a:schemeClr val="tx1">
                    <a:lumMod val="95000"/>
                    <a:lumOff val="5000"/>
                  </a:schemeClr>
                </a:solidFill>
                <a:latin typeface="Segoe UI" panose="020B0502040204020203" pitchFamily="34" charset="0"/>
                <a:cs typeface="Segoe UI" panose="020B0502040204020203" pitchFamily="34" charset="0"/>
              </a:rPr>
              <a:t>visualisations</a:t>
            </a:r>
            <a:r>
              <a:rPr lang="en-US" sz="7200" dirty="0">
                <a:solidFill>
                  <a:schemeClr val="tx1">
                    <a:lumMod val="95000"/>
                    <a:lumOff val="5000"/>
                  </a:schemeClr>
                </a:solidFill>
                <a:latin typeface="Segoe UI" panose="020B0502040204020203" pitchFamily="34" charset="0"/>
                <a:cs typeface="Segoe UI" panose="020B0502040204020203" pitchFamily="34" charset="0"/>
              </a:rPr>
              <a:t> under four major heads viz. classification as per gender, job role etc. and based on non-controllable / controllable parameters, recommendations / suggestions are made</a:t>
            </a:r>
            <a:r>
              <a:rPr lang="en-IN" sz="7200" dirty="0">
                <a:solidFill>
                  <a:schemeClr val="tx1">
                    <a:lumMod val="95000"/>
                    <a:lumOff val="5000"/>
                  </a:schemeClr>
                </a:solidFill>
                <a:latin typeface="Segoe UI" panose="020B0502040204020203" pitchFamily="34" charset="0"/>
                <a:cs typeface="Segoe UI" panose="020B0502040204020203" pitchFamily="34" charset="0"/>
              </a:rPr>
              <a:t> to help the organization in taking data-driven decisions.</a:t>
            </a:r>
            <a:endParaRPr lang="en-US" sz="7200" dirty="0">
              <a:solidFill>
                <a:schemeClr val="tx1">
                  <a:lumMod val="95000"/>
                  <a:lumOff val="5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28337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B7558D4-C7ED-596D-EB06-47D3FECB0C95}"/>
                  </a:ext>
                </a:extLst>
              </p14:cNvPr>
              <p14:cNvContentPartPr/>
              <p14:nvPr/>
            </p14:nvContentPartPr>
            <p14:xfrm>
              <a:off x="-711322" y="4691901"/>
              <a:ext cx="360" cy="360"/>
            </p14:xfrm>
          </p:contentPart>
        </mc:Choice>
        <mc:Fallback xmlns="">
          <p:pic>
            <p:nvPicPr>
              <p:cNvPr id="2" name="Ink 1">
                <a:extLst>
                  <a:ext uri="{FF2B5EF4-FFF2-40B4-BE49-F238E27FC236}">
                    <a16:creationId xmlns:a16="http://schemas.microsoft.com/office/drawing/2014/main" id="{8B7558D4-C7ED-596D-EB06-47D3FECB0C95}"/>
                  </a:ext>
                </a:extLst>
              </p:cNvPr>
              <p:cNvPicPr/>
              <p:nvPr/>
            </p:nvPicPr>
            <p:blipFill>
              <a:blip r:embed="rId4"/>
              <a:stretch>
                <a:fillRect/>
              </a:stretch>
            </p:blipFill>
            <p:spPr>
              <a:xfrm>
                <a:off x="-720322" y="4683261"/>
                <a:ext cx="18000" cy="180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45355" y="1654969"/>
            <a:ext cx="10901289" cy="4069296"/>
          </a:xfrm>
          <a:prstGeom prst="rect">
            <a:avLst/>
          </a:prstGeom>
        </p:spPr>
        <p:txBody>
          <a:bodyPr/>
          <a:lstStyle/>
          <a:p>
            <a:pPr marL="0" lvl="1" indent="-269875" algn="just">
              <a:lnSpc>
                <a:spcPct val="120000"/>
              </a:lnSpc>
              <a:spcBef>
                <a:spcPts val="1400"/>
              </a:spcBef>
            </a:pPr>
            <a:r>
              <a:rPr lang="en-US" sz="2800" dirty="0"/>
              <a:t>   </a:t>
            </a:r>
            <a:r>
              <a:rPr lang="en-US" sz="280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Data was collected using the download link provided.</a:t>
            </a:r>
          </a:p>
          <a:p>
            <a:pPr marL="0" lvl="1" indent="-269875" algn="just">
              <a:lnSpc>
                <a:spcPct val="120000"/>
              </a:lnSpc>
              <a:spcBef>
                <a:spcPts val="1400"/>
              </a:spcBef>
            </a:pPr>
            <a:endParaRPr lang="en-US" sz="800" dirty="0">
              <a:latin typeface="Segoe UI" panose="020B0502040204020203" pitchFamily="34" charset="0"/>
              <a:cs typeface="Segoe UI" panose="020B0502040204020203" pitchFamily="34" charset="0"/>
            </a:endParaRPr>
          </a:p>
          <a:p>
            <a:pPr marL="571500" indent="-571500" algn="just">
              <a:buFont typeface="Arial" panose="020B0604020202020204" pitchFamily="34" charset="0"/>
              <a:buChar char="•"/>
            </a:pPr>
            <a:r>
              <a:rPr lang="en-IN" sz="2400" dirty="0">
                <a:latin typeface="Segoe UI" panose="020B0502040204020203" pitchFamily="34" charset="0"/>
                <a:cs typeface="Segoe UI" panose="020B0502040204020203" pitchFamily="34" charset="0"/>
              </a:rPr>
              <a:t>Inspecting Data: Check the types and initial content.</a:t>
            </a:r>
          </a:p>
          <a:p>
            <a:pPr marL="571500" indent="-571500" algn="just">
              <a:buFont typeface="Arial" panose="020B0604020202020204" pitchFamily="34" charset="0"/>
              <a:buChar char="•"/>
            </a:pPr>
            <a:endParaRPr lang="en-IN" sz="800" dirty="0">
              <a:latin typeface="Segoe UI" panose="020B0502040204020203" pitchFamily="34" charset="0"/>
              <a:cs typeface="Segoe UI" panose="020B0502040204020203" pitchFamily="34" charset="0"/>
            </a:endParaRPr>
          </a:p>
          <a:p>
            <a:pPr marL="571500" indent="-571500" algn="just"/>
            <a:r>
              <a:rPr lang="en-US" sz="2400" dirty="0">
                <a:latin typeface="Segoe UI" panose="020B0502040204020203" pitchFamily="34" charset="0"/>
                <a:cs typeface="Segoe UI" panose="020B0502040204020203" pitchFamily="34" charset="0"/>
              </a:rPr>
              <a:t>Wrangling done using Sampling data and dealing with Nulls.</a:t>
            </a:r>
          </a:p>
          <a:p>
            <a:pPr marL="571500" indent="-571500" algn="just"/>
            <a:endParaRPr lang="en-IN" sz="800" dirty="0">
              <a:latin typeface="Segoe UI" panose="020B0502040204020203" pitchFamily="34" charset="0"/>
              <a:cs typeface="Segoe UI" panose="020B0502040204020203" pitchFamily="34" charset="0"/>
            </a:endParaRPr>
          </a:p>
          <a:p>
            <a:pPr marL="571500" indent="-571500" algn="just"/>
            <a:r>
              <a:rPr lang="en-IN" sz="2400" dirty="0">
                <a:latin typeface="Segoe UI" panose="020B0502040204020203" pitchFamily="34" charset="0"/>
                <a:cs typeface="Segoe UI" panose="020B0502040204020203" pitchFamily="34" charset="0"/>
              </a:rPr>
              <a:t>Data Type Conversion: Convert fields to the appropriate types.</a:t>
            </a:r>
          </a:p>
          <a:p>
            <a:pPr marL="571500" indent="-571500" algn="just"/>
            <a:endParaRPr lang="en-IN" sz="800" dirty="0">
              <a:latin typeface="Segoe UI" panose="020B0502040204020203" pitchFamily="34" charset="0"/>
              <a:cs typeface="Segoe UI" panose="020B0502040204020203" pitchFamily="34" charset="0"/>
            </a:endParaRPr>
          </a:p>
          <a:p>
            <a:pPr marL="571500" indent="-571500" algn="just">
              <a:buFont typeface="Arial" panose="020B0604020202020204" pitchFamily="34" charset="0"/>
              <a:buChar char="•"/>
            </a:pPr>
            <a:r>
              <a:rPr lang="en-IN" sz="2400" dirty="0">
                <a:latin typeface="Segoe UI" panose="020B0502040204020203" pitchFamily="34" charset="0"/>
                <a:cs typeface="Segoe UI" panose="020B0502040204020203" pitchFamily="34" charset="0"/>
              </a:rPr>
              <a:t>Aggregating Data: Create measures using DAX for calculating attrition-rate.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its Presentation</a:t>
            </a:r>
            <a:endParaRPr lang="en-US" dirty="0">
              <a:solidFill>
                <a:srgbClr val="0B49CB"/>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17611" y="705312"/>
            <a:ext cx="10840361" cy="5721899"/>
          </a:xfrm>
          <a:prstGeom prst="rect">
            <a:avLst/>
          </a:prstGeom>
        </p:spPr>
        <p:txBody>
          <a:bodyPr lIns="91440" tIns="45720" rIns="91440" bIns="45720" anchor="t"/>
          <a:lstStyle/>
          <a:p>
            <a:pPr algn="just" rtl="0" fontAlgn="base">
              <a:buFont typeface="Arial" panose="020B0604020202020204" pitchFamily="34" charset="0"/>
              <a:buChar char="•"/>
            </a:pPr>
            <a:endParaRPr lang="en-IN" sz="1000" b="1" dirty="0">
              <a:solidFill>
                <a:srgbClr val="000000"/>
              </a:solidFill>
              <a:latin typeface="SegoeUI"/>
            </a:endParaRPr>
          </a:p>
          <a:p>
            <a:pPr algn="just" rtl="0" fontAlgn="base">
              <a:buFont typeface="Arial" panose="020B0604020202020204" pitchFamily="34" charset="0"/>
              <a:buChar char="•"/>
            </a:pPr>
            <a:r>
              <a:rPr lang="en-IN" sz="1800" b="1" dirty="0">
                <a:solidFill>
                  <a:srgbClr val="000000"/>
                </a:solidFill>
                <a:latin typeface="SegoeUI"/>
              </a:rPr>
              <a:t>Bar</a:t>
            </a:r>
            <a:r>
              <a:rPr lang="en-IN" sz="1800" b="1" i="0" u="none" strike="noStrike" dirty="0">
                <a:solidFill>
                  <a:srgbClr val="000000"/>
                </a:solidFill>
                <a:effectLst/>
                <a:latin typeface="SegoeUI"/>
              </a:rPr>
              <a:t> Graphs</a:t>
            </a:r>
            <a:r>
              <a:rPr lang="en-IN" sz="1800" b="0" i="0" u="none" strike="noStrike" dirty="0">
                <a:solidFill>
                  <a:srgbClr val="000000"/>
                </a:solidFill>
                <a:effectLst/>
                <a:latin typeface="SegoeUI"/>
              </a:rPr>
              <a:t>: </a:t>
            </a:r>
            <a:r>
              <a:rPr lang="en-IN" sz="1800" b="0" i="0" dirty="0">
                <a:solidFill>
                  <a:srgbClr val="000000"/>
                </a:solidFill>
                <a:effectLst/>
                <a:latin typeface="SegoeUI"/>
              </a:rPr>
              <a:t>​</a:t>
            </a:r>
          </a:p>
          <a:p>
            <a:pPr algn="just" rtl="0" fontAlgn="base">
              <a:buFont typeface="Arial" panose="020B0604020202020204" pitchFamily="34" charset="0"/>
              <a:buChar char="•"/>
            </a:pPr>
            <a:endParaRPr lang="en-IN" sz="1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800" b="1" i="0" dirty="0">
                <a:solidFill>
                  <a:srgbClr val="000000"/>
                </a:solidFill>
                <a:effectLst/>
                <a:latin typeface="SegoeUI"/>
              </a:rPr>
              <a:t>Attrition by Gender</a:t>
            </a:r>
            <a:endParaRPr lang="en-US" sz="1800" b="0" i="0" dirty="0">
              <a:solidFill>
                <a:srgbClr val="000000"/>
              </a:solidFill>
              <a:effectLst/>
              <a:latin typeface="Arial" panose="020B0604020202020204" pitchFamily="34" charset="0"/>
            </a:endParaRPr>
          </a:p>
          <a:p>
            <a:pPr algn="just" rtl="0" fontAlgn="base"/>
            <a:r>
              <a:rPr lang="en-IN" sz="1800" b="0" i="0" u="none" strike="noStrike" dirty="0">
                <a:solidFill>
                  <a:srgbClr val="000000"/>
                </a:solidFill>
                <a:effectLst/>
                <a:latin typeface="SegoeUI"/>
              </a:rPr>
              <a:t>&gt;&gt; After plotting the graph, we observed that </a:t>
            </a:r>
            <a:r>
              <a:rPr lang="en-IN" sz="1800" dirty="0">
                <a:solidFill>
                  <a:srgbClr val="000000"/>
                </a:solidFill>
                <a:latin typeface="SegoeUI"/>
              </a:rPr>
              <a:t>number-wise the attrition is higher in males (430) than in females (265). </a:t>
            </a:r>
          </a:p>
          <a:p>
            <a:pPr algn="just" rtl="0" fontAlgn="base"/>
            <a:r>
              <a:rPr lang="en-IN" sz="1800" dirty="0">
                <a:solidFill>
                  <a:srgbClr val="000000"/>
                </a:solidFill>
                <a:latin typeface="SegoeUI"/>
              </a:rPr>
              <a:t>To understand whether the attrition-rate gender-wise also follows the same trend, we calculated the attrition-rate gender-wise and found that the attrition-rate is higher in males (17%) than in females (15%)</a:t>
            </a:r>
          </a:p>
          <a:p>
            <a:pPr algn="just" rtl="0" fontAlgn="base">
              <a:buFont typeface="Arial" panose="020B0604020202020204" pitchFamily="34" charset="0"/>
              <a:buChar char="•"/>
            </a:pPr>
            <a:endParaRPr lang="en-US" sz="1000" b="1" dirty="0">
              <a:solidFill>
                <a:srgbClr val="000000"/>
              </a:solidFill>
              <a:latin typeface="SegoeUI"/>
            </a:endParaRPr>
          </a:p>
          <a:p>
            <a:pPr algn="just" rtl="0" fontAlgn="base">
              <a:buFont typeface="Arial" panose="020B0604020202020204" pitchFamily="34" charset="0"/>
              <a:buChar char="•"/>
            </a:pPr>
            <a:r>
              <a:rPr lang="en-US" sz="1800" b="1" dirty="0">
                <a:solidFill>
                  <a:srgbClr val="000000"/>
                </a:solidFill>
                <a:latin typeface="SegoeUI"/>
              </a:rPr>
              <a:t>Attrition by Department</a:t>
            </a:r>
            <a:endParaRPr lang="en-US" sz="1800" b="0" i="0" dirty="0">
              <a:solidFill>
                <a:srgbClr val="000000"/>
              </a:solidFill>
              <a:effectLst/>
              <a:latin typeface="Arial" panose="020B0604020202020204" pitchFamily="34" charset="0"/>
            </a:endParaRPr>
          </a:p>
          <a:p>
            <a:pPr algn="just" rtl="0" fontAlgn="base"/>
            <a:r>
              <a:rPr lang="en-IN" sz="1800" b="0" i="0" u="none" strike="noStrike" dirty="0">
                <a:solidFill>
                  <a:srgbClr val="000000"/>
                </a:solidFill>
                <a:effectLst/>
                <a:latin typeface="SegoeUI"/>
              </a:rPr>
              <a:t>&gt;&gt; After plotting the graph, we observed that </a:t>
            </a:r>
            <a:r>
              <a:rPr lang="en-IN" sz="1800" dirty="0">
                <a:solidFill>
                  <a:srgbClr val="000000"/>
                </a:solidFill>
                <a:latin typeface="SegoeUI"/>
              </a:rPr>
              <a:t>number-wise the attrition is highest in Research &amp; Dev. </a:t>
            </a:r>
            <a:r>
              <a:rPr lang="en-IN" sz="1800" dirty="0" err="1">
                <a:solidFill>
                  <a:srgbClr val="000000"/>
                </a:solidFill>
                <a:latin typeface="SegoeUI"/>
              </a:rPr>
              <a:t>deptt</a:t>
            </a:r>
            <a:r>
              <a:rPr lang="en-IN" sz="1800" dirty="0">
                <a:solidFill>
                  <a:srgbClr val="000000"/>
                </a:solidFill>
                <a:latin typeface="SegoeUI"/>
              </a:rPr>
              <a:t>. (443) followed by Sales </a:t>
            </a:r>
            <a:r>
              <a:rPr lang="en-IN" sz="1800" dirty="0" err="1">
                <a:solidFill>
                  <a:srgbClr val="000000"/>
                </a:solidFill>
                <a:latin typeface="SegoeUI"/>
              </a:rPr>
              <a:t>deptt</a:t>
            </a:r>
            <a:r>
              <a:rPr lang="en-IN" sz="1800" dirty="0">
                <a:solidFill>
                  <a:srgbClr val="000000"/>
                </a:solidFill>
                <a:latin typeface="SegoeUI"/>
              </a:rPr>
              <a:t>. (198) and then by HR (54). </a:t>
            </a:r>
          </a:p>
          <a:p>
            <a:pPr algn="just" rtl="0" fontAlgn="base"/>
            <a:r>
              <a:rPr lang="en-IN" sz="1800" dirty="0">
                <a:solidFill>
                  <a:srgbClr val="000000"/>
                </a:solidFill>
                <a:latin typeface="SegoeUI"/>
              </a:rPr>
              <a:t>To understand whether the attrition-rate department-wise also follows the same trend, we calculated the attrition-rate department-wise and found that the attrition-rate is highest in HR (29%) followed by Research &amp; Dev </a:t>
            </a:r>
            <a:r>
              <a:rPr lang="en-IN" sz="1800" dirty="0" err="1">
                <a:solidFill>
                  <a:srgbClr val="000000"/>
                </a:solidFill>
                <a:latin typeface="SegoeUI"/>
              </a:rPr>
              <a:t>deptt</a:t>
            </a:r>
            <a:r>
              <a:rPr lang="en-IN" sz="1800" dirty="0">
                <a:solidFill>
                  <a:srgbClr val="000000"/>
                </a:solidFill>
                <a:latin typeface="SegoeUI"/>
              </a:rPr>
              <a:t>. (16%) and then by Sales </a:t>
            </a:r>
            <a:r>
              <a:rPr lang="en-IN" sz="1800" dirty="0" err="1">
                <a:solidFill>
                  <a:srgbClr val="000000"/>
                </a:solidFill>
                <a:latin typeface="SegoeUI"/>
              </a:rPr>
              <a:t>deptt</a:t>
            </a:r>
            <a:r>
              <a:rPr lang="en-IN" sz="1800" dirty="0">
                <a:solidFill>
                  <a:srgbClr val="000000"/>
                </a:solidFill>
                <a:latin typeface="SegoeUI"/>
              </a:rPr>
              <a:t>. (15%). The higher percentage in HR needs further analysis as it is observed that in HR the number of attrition under Job Role ‘Sales Executive’ is 23 of the total of 54 attritions. Either there is error in department.-wise, classification as we also find HR Job-Role in other departments as well or the Job Role needs to be focussed upon to understand the reasons.</a:t>
            </a:r>
          </a:p>
          <a:p>
            <a:pPr algn="just" rtl="0" fontAlgn="base"/>
            <a:endParaRPr lang="en-IN" sz="1600" b="0" i="0" u="none" strike="noStrike" dirty="0">
              <a:solidFill>
                <a:srgbClr val="000000"/>
              </a:solidFill>
              <a:effectLst/>
              <a:latin typeface="SegoeUI"/>
            </a:endParaRPr>
          </a:p>
        </p:txBody>
      </p:sp>
      <p:sp>
        <p:nvSpPr>
          <p:cNvPr id="3" name="Title 1"/>
          <p:cNvSpPr txBox="1"/>
          <p:nvPr/>
        </p:nvSpPr>
        <p:spPr>
          <a:xfrm>
            <a:off x="617611" y="15626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Classification on Major Parameters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6134-A822-8F0E-2D52-B653065B3A7D}"/>
              </a:ext>
            </a:extLst>
          </p:cNvPr>
          <p:cNvSpPr>
            <a:spLocks noGrp="1"/>
          </p:cNvSpPr>
          <p:nvPr>
            <p:ph type="title"/>
          </p:nvPr>
        </p:nvSpPr>
        <p:spPr>
          <a:xfrm>
            <a:off x="647131" y="365125"/>
            <a:ext cx="11076295" cy="412797"/>
          </a:xfrm>
        </p:spPr>
        <p:txBody>
          <a:bodyPr/>
          <a:lstStyle/>
          <a:p>
            <a:r>
              <a:rPr lang="en-US" sz="2700" dirty="0">
                <a:solidFill>
                  <a:srgbClr val="0B49CB"/>
                </a:solidFill>
                <a:latin typeface="Abadi"/>
              </a:rPr>
              <a:t>EDA with Data Visualization – Classification on Major Parameters- </a:t>
            </a:r>
            <a:r>
              <a:rPr lang="en-US" sz="2700" dirty="0" err="1">
                <a:solidFill>
                  <a:srgbClr val="0B49CB"/>
                </a:solidFill>
                <a:latin typeface="Abadi"/>
              </a:rPr>
              <a:t>contd</a:t>
            </a:r>
            <a:r>
              <a:rPr lang="en-US" sz="2700" dirty="0">
                <a:solidFill>
                  <a:srgbClr val="0B49CB"/>
                </a:solidFill>
                <a:latin typeface="Abadi"/>
              </a:rPr>
              <a:t>/-</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E50E13DB-7030-6F39-BD49-5F61F8A27584}"/>
              </a:ext>
            </a:extLst>
          </p:cNvPr>
          <p:cNvSpPr>
            <a:spLocks noGrp="1"/>
          </p:cNvSpPr>
          <p:nvPr>
            <p:ph idx="1"/>
          </p:nvPr>
        </p:nvSpPr>
        <p:spPr>
          <a:xfrm>
            <a:off x="647132" y="777921"/>
            <a:ext cx="11240068" cy="5199797"/>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fontAlgn="base"/>
            <a:r>
              <a:rPr lang="en-US" sz="1600" b="1" dirty="0">
                <a:solidFill>
                  <a:srgbClr val="000000"/>
                </a:solidFill>
                <a:latin typeface="Segoe UI" panose="020B0502040204020203" pitchFamily="34" charset="0"/>
                <a:cs typeface="Segoe UI" panose="020B0502040204020203" pitchFamily="34" charset="0"/>
              </a:rPr>
              <a:t>Attrition by Job-Role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‘Sales Executive’ Job-Role (162) followed by Research Scientist (158) then by Laboratory Technician (122), Healthcare Representative (55), Research Director (54), Manufacturing Director (48), Manager (39), Sales Representative (36) and Human Resources (21) in descending order..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job-role-wise also follows the same trend, we calculated the attrition-rate job-role-wise and found that the attrition-rate is highest in the ‘Research Director’ Job-Role (23%) followed by Research Scientist (18%) then by Sales Executive (17%), Laboratory Technician (16%), Healthcare Representative (15%), Sales Representative (15%), Human Resources (14%), Manager (13%) and Manufacturing Director (11%) in descending order. When it comes to percentage-wise attrition the change in order is noticeable as far as the ‘Research Director’ Job-Role is concerned and it needs to be focussed upon.</a:t>
            </a:r>
          </a:p>
          <a:p>
            <a:pPr algn="just" fontAlgn="base"/>
            <a:r>
              <a:rPr lang="en-US" sz="1600" b="1" dirty="0">
                <a:solidFill>
                  <a:srgbClr val="000000"/>
                </a:solidFill>
                <a:latin typeface="Segoe UI" panose="020B0502040204020203" pitchFamily="34" charset="0"/>
                <a:cs typeface="Segoe UI" panose="020B0502040204020203" pitchFamily="34" charset="0"/>
              </a:rPr>
              <a:t>Attrition by Monthly-Income-Range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income range ‘25000 to 39999’ (158) followed by ‘40000 to 54999’ (148) then by ‘55000 to 69999’ (108), ‘10000 to 24999’ (103), ’145000 and more’ (58), ‘70000 to 84999’ (38), ‘100000 to 114999’ (34), ‘85000 to 99999’ (27), ‘130000 to 144999’ (18) and ‘115000 to 129999’ (3).</a:t>
            </a:r>
          </a:p>
          <a:p>
            <a:pPr algn="just" fontAlgn="base"/>
            <a:r>
              <a:rPr lang="en-IN" sz="1600" dirty="0">
                <a:solidFill>
                  <a:srgbClr val="000000"/>
                </a:solidFill>
                <a:latin typeface="Segoe UI" panose="020B0502040204020203" pitchFamily="34" charset="0"/>
                <a:cs typeface="Segoe UI" panose="020B0502040204020203" pitchFamily="34" charset="0"/>
              </a:rPr>
              <a:t> To understand whether the attrition-rate income-range-wise also follows the same trend, we calculated the attrition rate income-range-wise and found that the attrition-rate is highest in the income range ‘25000 to 39999’ (79%) followed by ‘40000 to 54999’ (74%) then by ‘55000 to 69999’ (54%), ‘10000 to 24999’ (52%), ’145000 and more’ (29%), ‘70000 to 84999’ (19%), ‘100000 to 114999’ (17%), ‘85000 to 99999’ (14%), ‘130000 to 144999’ (9%) and ‘115000 to 129999’ (2%).</a:t>
            </a:r>
          </a:p>
          <a:p>
            <a:endParaRPr lang="en-US" dirty="0"/>
          </a:p>
        </p:txBody>
      </p:sp>
      <p:sp>
        <p:nvSpPr>
          <p:cNvPr id="4" name="Slide Number Placeholder 3">
            <a:extLst>
              <a:ext uri="{FF2B5EF4-FFF2-40B4-BE49-F238E27FC236}">
                <a16:creationId xmlns:a16="http://schemas.microsoft.com/office/drawing/2014/main" id="{CBDF94BF-4C7A-0B2A-F164-A82609D4E0CC}"/>
              </a:ext>
            </a:extLst>
          </p:cNvPr>
          <p:cNvSpPr>
            <a:spLocks noGrp="1"/>
          </p:cNvSpPr>
          <p:nvPr>
            <p:ph type="sldNum" sz="quarter" idx="12"/>
          </p:nvPr>
        </p:nvSpPr>
        <p:spPr/>
        <p:txBody>
          <a:bodyPr/>
          <a:lstStyle/>
          <a:p>
            <a:fld id="{A190C97C-0095-2443-AC12-FA4CBA4ACD4D}" type="slidenum">
              <a:rPr lang="en-US" smtClean="0"/>
              <a:t>37</a:t>
            </a:fld>
            <a:endParaRPr lang="en-US"/>
          </a:p>
        </p:txBody>
      </p:sp>
    </p:spTree>
    <p:extLst>
      <p:ext uri="{BB962C8B-B14F-4D97-AF65-F5344CB8AC3E}">
        <p14:creationId xmlns:p14="http://schemas.microsoft.com/office/powerpoint/2010/main" val="146019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674427" y="325863"/>
            <a:ext cx="10515600" cy="453741"/>
          </a:xfrm>
        </p:spPr>
        <p:txBody>
          <a:bodyPr/>
          <a:lstStyle/>
          <a:p>
            <a:r>
              <a:rPr lang="en-US" sz="2800" dirty="0">
                <a:solidFill>
                  <a:srgbClr val="0B49CB"/>
                </a:solidFill>
                <a:latin typeface="Abadi"/>
              </a:rPr>
              <a:t>EDA with Data Visualization – Non-controllable Parameters</a:t>
            </a: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74427" y="1187356"/>
            <a:ext cx="10515600" cy="5117910"/>
          </a:xfrm>
        </p:spPr>
        <p:txBody>
          <a:bodyPr/>
          <a:lstStyle/>
          <a:p>
            <a:pPr algn="just" rtl="0" fontAlgn="base">
              <a:buFont typeface="Arial" panose="020B0604020202020204" pitchFamily="34" charset="0"/>
              <a:buChar char="•"/>
            </a:pPr>
            <a:r>
              <a:rPr lang="en-IN" sz="1600" b="1" i="0" u="none" strike="noStrike" dirty="0">
                <a:solidFill>
                  <a:srgbClr val="000000"/>
                </a:solidFill>
                <a:effectLst/>
                <a:latin typeface="Segoe UI" panose="020B0502040204020203" pitchFamily="34" charset="0"/>
                <a:cs typeface="Segoe UI" panose="020B0502040204020203" pitchFamily="34" charset="0"/>
              </a:rPr>
              <a:t>Line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0"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Distance From Home</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113 is the highest where the distance from home is 2 (assuming the unit to be km), the next highest being 93 where the distance from home is 1 km. The next highest is a distant 60 where the distance from home is 10 km. So, overall, it is observed that the attrition is highest where the distance from home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2 kms. However, as the HR cannot have any say in the matter,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Attrition by Percentage Salary Hike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but is sloping downwards</a:t>
            </a:r>
            <a:r>
              <a:rPr lang="en-IN" sz="1600" dirty="0">
                <a:solidFill>
                  <a:srgbClr val="000000"/>
                </a:solidFill>
                <a:latin typeface="Segoe UI" panose="020B0502040204020203" pitchFamily="34" charset="0"/>
                <a:cs typeface="Segoe UI" panose="020B0502040204020203" pitchFamily="34" charset="0"/>
              </a:rPr>
              <a:t>. While the number of attrition of 98 is the highest, where the percentage salary hike is 13%, the next highest is 90 where the percentage salary hike is 11% followed by the next highest being 86 where the percentage salary hike is 12% &amp; 14%. The next is a distant 62 where the percentage salary hike is 15% and the lowest is 9 where the percentage salary hike is 24%. So, overall, it is observed that the attrition is higher where the salary hike ranges from 11% to 14%, while it decreases as the percentage salary hike reaches 15% and over. However, as the HR cannot have any say in the matter, so it has been categorised under non-controllable parameter.</a:t>
            </a:r>
          </a:p>
          <a:p>
            <a:endParaRPr lang="en-US" dirty="0"/>
          </a:p>
        </p:txBody>
      </p:sp>
      <p:sp>
        <p:nvSpPr>
          <p:cNvPr id="4" name="Slide Number Placeholder 3">
            <a:extLst>
              <a:ext uri="{FF2B5EF4-FFF2-40B4-BE49-F238E27FC236}">
                <a16:creationId xmlns:a16="http://schemas.microsoft.com/office/drawing/2014/main" id="{DBBB6313-DA52-FAB8-EC94-A45E1A477F55}"/>
              </a:ext>
            </a:extLst>
          </p:cNvPr>
          <p:cNvSpPr>
            <a:spLocks noGrp="1"/>
          </p:cNvSpPr>
          <p:nvPr>
            <p:ph type="sldNum" sz="quarter" idx="12"/>
          </p:nvPr>
        </p:nvSpPr>
        <p:spPr/>
        <p:txBody>
          <a:bodyPr/>
          <a:lstStyle/>
          <a:p>
            <a:fld id="{A190C97C-0095-2443-AC12-FA4CBA4ACD4D}" type="slidenum">
              <a:rPr lang="en-US" smtClean="0"/>
              <a:t>38</a:t>
            </a:fld>
            <a:endParaRPr lang="en-US"/>
          </a:p>
        </p:txBody>
      </p:sp>
    </p:spTree>
    <p:extLst>
      <p:ext uri="{BB962C8B-B14F-4D97-AF65-F5344CB8AC3E}">
        <p14:creationId xmlns:p14="http://schemas.microsoft.com/office/powerpoint/2010/main" val="147706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9FC2-4315-2DA5-5849-CD30328F103B}"/>
              </a:ext>
            </a:extLst>
          </p:cNvPr>
          <p:cNvSpPr>
            <a:spLocks noGrp="1"/>
          </p:cNvSpPr>
          <p:nvPr>
            <p:ph type="title"/>
          </p:nvPr>
        </p:nvSpPr>
        <p:spPr>
          <a:xfrm>
            <a:off x="688073" y="470848"/>
            <a:ext cx="10515600" cy="453741"/>
          </a:xfrm>
        </p:spPr>
        <p:txBody>
          <a:bodyPr/>
          <a:lstStyle/>
          <a:p>
            <a:r>
              <a:rPr lang="en-US" sz="2800" dirty="0">
                <a:solidFill>
                  <a:srgbClr val="0B49CB"/>
                </a:solidFill>
                <a:latin typeface="Abadi"/>
              </a:rPr>
              <a:t>EDA with Data Visualization – Non-controllable Parameters</a:t>
            </a:r>
            <a:endParaRPr lang="en-US" sz="2800" dirty="0"/>
          </a:p>
        </p:txBody>
      </p:sp>
      <p:sp>
        <p:nvSpPr>
          <p:cNvPr id="3" name="Content Placeholder 2">
            <a:extLst>
              <a:ext uri="{FF2B5EF4-FFF2-40B4-BE49-F238E27FC236}">
                <a16:creationId xmlns:a16="http://schemas.microsoft.com/office/drawing/2014/main" id="{7CD780DD-FAEA-CCD1-AF13-54524DC445E5}"/>
              </a:ext>
            </a:extLst>
          </p:cNvPr>
          <p:cNvSpPr>
            <a:spLocks noGrp="1"/>
          </p:cNvSpPr>
          <p:nvPr>
            <p:ph idx="1"/>
          </p:nvPr>
        </p:nvSpPr>
        <p:spPr>
          <a:xfrm>
            <a:off x="688073" y="937152"/>
            <a:ext cx="10885227" cy="5450000"/>
          </a:xfrm>
        </p:spPr>
        <p:txBody>
          <a:bodyPr/>
          <a:lstStyle/>
          <a:p>
            <a:pPr algn="just" fontAlgn="base"/>
            <a:r>
              <a:rPr lang="en-IN" sz="1600" b="1" i="0" u="none" strike="noStrike" dirty="0">
                <a:solidFill>
                  <a:srgbClr val="000000"/>
                </a:solidFill>
                <a:effectLst/>
                <a:latin typeface="Segoe UI" panose="020B0502040204020203" pitchFamily="34" charset="0"/>
                <a:cs typeface="Segoe UI" panose="020B0502040204020203" pitchFamily="34" charset="0"/>
              </a:rPr>
              <a:t>Line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p>
          <a:p>
            <a:pPr algn="just" fontAlgn="base"/>
            <a:endParaRPr lang="en-US" sz="1600" b="1"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Years at Company</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175 is the highest where the years at company is 1, the next highest being 79 where the years at company is 2. The next highest is 61 where the years at company is 5. While an unusual peak of 53 is where the years at company is 10, all others are below 50 and beyond 10 years at company the number of attrition is low at 6, 4, 3 in that range. So, overall, it is observed that the attrition is highest where the years at company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10 years. However, as the HR cannot have much say in the matter looking to the trend of employees with lesser years of service switching jobs after gaining little experience seeking higher salaries,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Total Working Years</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118 is the highest where the total working years is 1, the next highest being 74 where the total working years years is 10. The next highest is 64 where the total working years is 6. While the number of attrition is 21 and above in other cases of total working years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11, the number of attrition in case of total working years above 11 years is below 21. So, overall, it is observed that the attrition is highest where the total working years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10 years. However, as the HR cannot have much say in the matter looking to the trend of employees with lesser years of service switching jobs after gaining little experience seeking higher salaries,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endParaRPr lang="en-IN" sz="1600" dirty="0">
              <a:solidFill>
                <a:srgbClr val="000000"/>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7A1118E5-72B1-E2C6-59A2-A890225F3D14}"/>
              </a:ext>
            </a:extLst>
          </p:cNvPr>
          <p:cNvSpPr>
            <a:spLocks noGrp="1"/>
          </p:cNvSpPr>
          <p:nvPr>
            <p:ph type="sldNum" sz="quarter" idx="12"/>
          </p:nvPr>
        </p:nvSpPr>
        <p:spPr/>
        <p:txBody>
          <a:bodyPr/>
          <a:lstStyle/>
          <a:p>
            <a:fld id="{A190C97C-0095-2443-AC12-FA4CBA4ACD4D}" type="slidenum">
              <a:rPr lang="en-US" smtClean="0"/>
              <a:t>39</a:t>
            </a:fld>
            <a:endParaRPr lang="en-US"/>
          </a:p>
        </p:txBody>
      </p:sp>
    </p:spTree>
    <p:extLst>
      <p:ext uri="{BB962C8B-B14F-4D97-AF65-F5344CB8AC3E}">
        <p14:creationId xmlns:p14="http://schemas.microsoft.com/office/powerpoint/2010/main" val="156912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828068" y="1256574"/>
            <a:ext cx="10629904" cy="47689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2600" b="1" u="sng" dirty="0">
                <a:solidFill>
                  <a:schemeClr val="accent3">
                    <a:lumMod val="25000"/>
                  </a:schemeClr>
                </a:solidFill>
                <a:latin typeface="Abadi" panose="020B0604020104020204" pitchFamily="34" charset="0"/>
              </a:rPr>
              <a:t>Project background and context</a:t>
            </a:r>
          </a:p>
          <a:p>
            <a:pPr algn="just">
              <a:spcBef>
                <a:spcPts val="1400"/>
              </a:spcBef>
            </a:pPr>
            <a:r>
              <a:rPr lang="en-IN" sz="2200" b="1" dirty="0">
                <a:solidFill>
                  <a:schemeClr val="accent3">
                    <a:lumMod val="25000"/>
                  </a:schemeClr>
                </a:solidFill>
                <a:latin typeface="Abadi" panose="020B0604020104020204" pitchFamily="34" charset="0"/>
              </a:rPr>
              <a:t>This dataset contains detailed records of coffee sales from a vending machine.</a:t>
            </a:r>
          </a:p>
          <a:p>
            <a:pPr algn="just">
              <a:spcBef>
                <a:spcPts val="1400"/>
              </a:spcBef>
            </a:pPr>
            <a:r>
              <a:rPr lang="en-IN" sz="2200" b="1" dirty="0">
                <a:solidFill>
                  <a:schemeClr val="accent3">
                    <a:lumMod val="25000"/>
                  </a:schemeClr>
                </a:solidFill>
                <a:latin typeface="Abadi" panose="020B0604020104020204" pitchFamily="34" charset="0"/>
              </a:rPr>
              <a:t>The vending machine is the work of a dataset author who is committed to providing an open dataset to the community.</a:t>
            </a:r>
          </a:p>
          <a:p>
            <a:pPr algn="just">
              <a:spcBef>
                <a:spcPts val="1400"/>
              </a:spcBef>
            </a:pPr>
            <a:r>
              <a:rPr lang="en-IN" sz="2200" b="1" dirty="0">
                <a:solidFill>
                  <a:schemeClr val="accent3">
                    <a:lumMod val="25000"/>
                  </a:schemeClr>
                </a:solidFill>
                <a:latin typeface="Abadi" panose="020B0604020104020204" pitchFamily="34" charset="0"/>
              </a:rPr>
              <a:t>It is intended for analysis of purchasing patterns, sales trends, and customer preferences related to coffee products.</a:t>
            </a:r>
          </a:p>
          <a:p>
            <a:pPr marL="0" indent="0" algn="just">
              <a:spcBef>
                <a:spcPts val="1400"/>
              </a:spcBef>
              <a:buNone/>
            </a:pPr>
            <a:r>
              <a:rPr lang="en-US" sz="2400" b="1" u="sng" dirty="0">
                <a:solidFill>
                  <a:schemeClr val="accent3">
                    <a:lumMod val="25000"/>
                  </a:schemeClr>
                </a:solidFill>
                <a:latin typeface="Abadi" panose="020B0604020104020204" pitchFamily="34" charset="0"/>
              </a:rPr>
              <a:t>Data Collection Period : </a:t>
            </a:r>
          </a:p>
          <a:p>
            <a:pPr algn="just">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The dataset spans from March 24 onwards and has captured daily transaction data.</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- 1</a:t>
            </a:r>
          </a:p>
          <a:p>
            <a:pPr algn="just">
              <a:spcBef>
                <a:spcPts val="1400"/>
              </a:spcBef>
            </a:pPr>
            <a:r>
              <a:rPr lang="en-US" sz="2200" b="1" dirty="0">
                <a:solidFill>
                  <a:schemeClr val="accent3">
                    <a:lumMod val="25000"/>
                  </a:schemeClr>
                </a:solidFill>
                <a:latin typeface="Abadi" panose="020B0604020104020204" pitchFamily="34" charset="0"/>
              </a:rPr>
              <a:t>Carry out Time series Exploratory Data Analysis</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- 2</a:t>
            </a:r>
          </a:p>
          <a:p>
            <a:pPr algn="just">
              <a:spcBef>
                <a:spcPts val="1400"/>
              </a:spcBef>
            </a:pPr>
            <a:r>
              <a:rPr lang="en-US" sz="2200" b="1" dirty="0">
                <a:solidFill>
                  <a:schemeClr val="accent3">
                    <a:lumMod val="25000"/>
                  </a:schemeClr>
                </a:solidFill>
                <a:latin typeface="Abadi" panose="020B0604020104020204" pitchFamily="34" charset="0"/>
              </a:rPr>
              <a:t>Predict Next day/week/month sales</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- 3</a:t>
            </a:r>
          </a:p>
          <a:p>
            <a:pPr algn="just">
              <a:spcBef>
                <a:spcPts val="1400"/>
              </a:spcBef>
            </a:pPr>
            <a:r>
              <a:rPr lang="en-US" sz="2200" b="1" dirty="0">
                <a:solidFill>
                  <a:schemeClr val="accent3">
                    <a:lumMod val="25000"/>
                  </a:schemeClr>
                </a:solidFill>
                <a:latin typeface="Abadi" panose="020B0604020104020204" pitchFamily="34" charset="0"/>
              </a:rPr>
              <a:t>Predict Specific customer purchases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838200" y="365125"/>
            <a:ext cx="10515600" cy="453741"/>
          </a:xfrm>
        </p:spPr>
        <p:txBody>
          <a:bodyPr/>
          <a:lstStyle/>
          <a:p>
            <a:r>
              <a:rPr lang="en-US" sz="2800" dirty="0">
                <a:solidFill>
                  <a:srgbClr val="0B49CB"/>
                </a:solidFill>
                <a:latin typeface="Abadi"/>
              </a:rPr>
              <a:t>EDA with Data Visualization – Controllable Parameters - Action HR</a:t>
            </a: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60779" y="818865"/>
            <a:ext cx="10515600" cy="5131559"/>
          </a:xfrm>
        </p:spPr>
        <p:txBody>
          <a:bodyPr/>
          <a:lstStyle/>
          <a:p>
            <a:pPr algn="just" rtl="0" fontAlgn="base">
              <a:buFont typeface="Arial" panose="020B0604020202020204" pitchFamily="34" charset="0"/>
              <a:buChar char="•"/>
            </a:pPr>
            <a:endParaRPr lang="en-IN" sz="1600" b="1"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1"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Business Travel</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travel-rarely category (460) followed by travel frequently (199) and lastly non-travel (36).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 rate travel category-wise also follows the same pattern, we calculated the attrition rate travel category-wise and found that the attrition-rate is highest in the travel frequently category (25%) followed by travel-rarely (15%) and lastly non-travel(8%). When it comes to attrition-rate the change in order is noticeable as far as the travel frequently category is concerned which needs to be focussed upon.</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r>
              <a:rPr lang="en-US" sz="1600" b="1" dirty="0">
                <a:solidFill>
                  <a:srgbClr val="000000"/>
                </a:solidFill>
                <a:latin typeface="Segoe UI" panose="020B0502040204020203" pitchFamily="34" charset="0"/>
                <a:cs typeface="Segoe UI" panose="020B0502040204020203" pitchFamily="34" charset="0"/>
              </a:rPr>
              <a:t>Attrition by Marital Status</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single category (350) followed by married (251) and lastly divorced (94).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 rate marital status-wise also follows the same pattern, we calculated the attrition rate marital status-wise and found that the attrition-rate is highest in the single category (25%) followed by married (13%) and lastly divorced (10%). </a:t>
            </a:r>
          </a:p>
          <a:p>
            <a:endParaRPr lang="en-US" dirty="0"/>
          </a:p>
        </p:txBody>
      </p:sp>
      <p:sp>
        <p:nvSpPr>
          <p:cNvPr id="4" name="Slide Number Placeholder 3">
            <a:extLst>
              <a:ext uri="{FF2B5EF4-FFF2-40B4-BE49-F238E27FC236}">
                <a16:creationId xmlns:a16="http://schemas.microsoft.com/office/drawing/2014/main" id="{6E0154D7-405A-33C2-3577-A8C8268CD790}"/>
              </a:ext>
            </a:extLst>
          </p:cNvPr>
          <p:cNvSpPr>
            <a:spLocks noGrp="1"/>
          </p:cNvSpPr>
          <p:nvPr>
            <p:ph type="sldNum" sz="quarter" idx="12"/>
          </p:nvPr>
        </p:nvSpPr>
        <p:spPr/>
        <p:txBody>
          <a:bodyPr/>
          <a:lstStyle/>
          <a:p>
            <a:fld id="{A190C97C-0095-2443-AC12-FA4CBA4ACD4D}" type="slidenum">
              <a:rPr lang="en-US" smtClean="0"/>
              <a:t>40</a:t>
            </a:fld>
            <a:endParaRPr lang="en-US"/>
          </a:p>
        </p:txBody>
      </p:sp>
    </p:spTree>
    <p:extLst>
      <p:ext uri="{BB962C8B-B14F-4D97-AF65-F5344CB8AC3E}">
        <p14:creationId xmlns:p14="http://schemas.microsoft.com/office/powerpoint/2010/main" val="401083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3093-9CE3-5DD7-413F-26D1173F8A7E}"/>
              </a:ext>
            </a:extLst>
          </p:cNvPr>
          <p:cNvSpPr>
            <a:spLocks noGrp="1"/>
          </p:cNvSpPr>
          <p:nvPr>
            <p:ph type="title"/>
          </p:nvPr>
        </p:nvSpPr>
        <p:spPr>
          <a:xfrm>
            <a:off x="395785" y="254592"/>
            <a:ext cx="10958015" cy="426445"/>
          </a:xfrm>
        </p:spPr>
        <p:txBody>
          <a:bodyPr/>
          <a:lstStyle/>
          <a:p>
            <a:r>
              <a:rPr lang="en-US" sz="2500" dirty="0">
                <a:solidFill>
                  <a:srgbClr val="0B49CB"/>
                </a:solidFill>
                <a:latin typeface="Abadi"/>
              </a:rPr>
              <a:t>EDA with Data Visualization – Controllable Parameters - Action HR – </a:t>
            </a:r>
            <a:r>
              <a:rPr lang="en-US" sz="2500" dirty="0" err="1">
                <a:solidFill>
                  <a:srgbClr val="0B49CB"/>
                </a:solidFill>
                <a:latin typeface="Abadi"/>
              </a:rPr>
              <a:t>contd</a:t>
            </a:r>
            <a:r>
              <a:rPr lang="en-US" sz="2500" dirty="0">
                <a:solidFill>
                  <a:srgbClr val="0B49CB"/>
                </a:solidFill>
                <a:latin typeface="Abadi"/>
              </a:rPr>
              <a:t>/-</a:t>
            </a:r>
            <a:endParaRPr lang="en-US" sz="2500" dirty="0"/>
          </a:p>
        </p:txBody>
      </p:sp>
      <p:sp>
        <p:nvSpPr>
          <p:cNvPr id="3" name="Content Placeholder 2">
            <a:extLst>
              <a:ext uri="{FF2B5EF4-FFF2-40B4-BE49-F238E27FC236}">
                <a16:creationId xmlns:a16="http://schemas.microsoft.com/office/drawing/2014/main" id="{A854FD9E-A9B6-C764-2110-85095E2B554B}"/>
              </a:ext>
            </a:extLst>
          </p:cNvPr>
          <p:cNvSpPr>
            <a:spLocks noGrp="1"/>
          </p:cNvSpPr>
          <p:nvPr>
            <p:ph idx="1"/>
          </p:nvPr>
        </p:nvSpPr>
        <p:spPr>
          <a:xfrm>
            <a:off x="395784" y="681037"/>
            <a:ext cx="11150221" cy="5571461"/>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fontAlgn="base"/>
            <a:r>
              <a:rPr lang="en-US" sz="1600" b="1" dirty="0">
                <a:solidFill>
                  <a:srgbClr val="000000"/>
                </a:solidFill>
                <a:latin typeface="Segoe UI" panose="020B0502040204020203" pitchFamily="34" charset="0"/>
                <a:cs typeface="Segoe UI" panose="020B0502040204020203" pitchFamily="34" charset="0"/>
              </a:rPr>
              <a:t>Attrition by Work Life Balance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work life balance category ‘3’ (375) then in category ‘2’ (167), then in category ‘4’ (80) and lastly in category ‘1’ (73).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work life balance category-wise also follows the same trend, we calculated the attrition rate work life balance category-wise and found that the attrition-rate is highest in work life balance category ‘1’ (31%) then in category ‘4’ (18%), then in category ‘2’ (17%) and lastly in category ‘3’ (14%).  Thus, we see that attrition-rate-wise work life balance category ‘3’ has the lowest rate while number of attrition-wise it has the highest figures. We find that the attrition-rate in all the category except category ‘1’ is around the average attrition-rate. The category ‘1’ needs to be looked in to. We find that Job-Role-wise ’Research Scientist’ is the highest number (17) under work life balance category ‘1’.  Similar other factors like years at company, marital status also have a correlation. </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Training Times Last Year</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training times last year category ‘2’ (273) then in category ‘3’ (253) then in category ‘5’ (51) then in category ‘4’ (47) then in category ‘0’ (30) then in category ‘1’ (29) and lastly in category ‘6’ (12).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training times last year category-wise also follows the same trend, we calculated the attrition-rate training times last year category-wise and found that the attrition is highest in training times last year category ‘0’ (19%) then in category ‘3’ (18%) then in category ‘2’ (17%) then in category ‘5’ (15%) then in category ‘1’ (14%) then in category ‘4’ (13%) and lastly in category ‘6’ (6%). Although the highest training times last year category ‘6’ has the least attrition-rate yet in other categories the variation in attrition-rate is not very significant. </a:t>
            </a:r>
          </a:p>
          <a:p>
            <a:endParaRPr lang="en-US" dirty="0"/>
          </a:p>
        </p:txBody>
      </p:sp>
      <p:sp>
        <p:nvSpPr>
          <p:cNvPr id="4" name="Slide Number Placeholder 3">
            <a:extLst>
              <a:ext uri="{FF2B5EF4-FFF2-40B4-BE49-F238E27FC236}">
                <a16:creationId xmlns:a16="http://schemas.microsoft.com/office/drawing/2014/main" id="{C23D349B-9D22-3000-514F-48D360518D57}"/>
              </a:ext>
            </a:extLst>
          </p:cNvPr>
          <p:cNvSpPr>
            <a:spLocks noGrp="1"/>
          </p:cNvSpPr>
          <p:nvPr>
            <p:ph type="sldNum" sz="quarter" idx="12"/>
          </p:nvPr>
        </p:nvSpPr>
        <p:spPr/>
        <p:txBody>
          <a:bodyPr/>
          <a:lstStyle/>
          <a:p>
            <a:fld id="{A190C97C-0095-2443-AC12-FA4CBA4ACD4D}" type="slidenum">
              <a:rPr lang="en-US" smtClean="0"/>
              <a:t>41</a:t>
            </a:fld>
            <a:endParaRPr lang="en-US"/>
          </a:p>
        </p:txBody>
      </p:sp>
    </p:spTree>
    <p:extLst>
      <p:ext uri="{BB962C8B-B14F-4D97-AF65-F5344CB8AC3E}">
        <p14:creationId xmlns:p14="http://schemas.microsoft.com/office/powerpoint/2010/main" val="177693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838200" y="365125"/>
            <a:ext cx="10515600" cy="453741"/>
          </a:xfrm>
        </p:spPr>
        <p:txBody>
          <a:bodyPr/>
          <a:lstStyle/>
          <a:p>
            <a:r>
              <a:rPr lang="en-US" sz="2300" dirty="0">
                <a:solidFill>
                  <a:srgbClr val="0B49CB"/>
                </a:solidFill>
                <a:latin typeface="Abadi"/>
              </a:rPr>
              <a:t>EDA with Data Visualization – Controllable Parameters – Action HR &amp; Employee</a:t>
            </a:r>
            <a:br>
              <a:rPr lang="en-US" sz="2800" dirty="0">
                <a:solidFill>
                  <a:srgbClr val="0B49CB"/>
                </a:solidFill>
                <a:latin typeface="Abadi"/>
              </a:rPr>
            </a:b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60779" y="818865"/>
            <a:ext cx="11049000" cy="5674010"/>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000" b="0"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a:t>
            </a:r>
            <a:r>
              <a:rPr lang="en-IN" sz="1600" b="1" dirty="0">
                <a:solidFill>
                  <a:srgbClr val="000000"/>
                </a:solidFill>
                <a:latin typeface="Segoe UI" panose="020B0502040204020203" pitchFamily="34" charset="0"/>
                <a:cs typeface="Segoe UI" panose="020B0502040204020203" pitchFamily="34" charset="0"/>
              </a:rPr>
              <a:t>Job Satisfaction</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job satisfaction category ‘3’ (214) then in category ‘1’ (194), then in category ‘4’ (152) and lastly in category ‘2’ (135).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job satisfaction category-wise and found that the attrition-rate is highest in job satisfaction category ‘1’ (23%) then in category ‘3’ (17%), then in category ‘2’ (16%) and lastly in category ‘4’ (11%).  Thus, we see that attrition-rate-wise job satisfaction category ‘4’ has the lowest rate. The number of attrition in job satisfaction category ‘1’ (194) and the attrition rate thereof (23%)  points towards the fact that frequent job satisfaction survey and employee engagement can help reduce the attrition under this sub-category.</a:t>
            </a:r>
          </a:p>
          <a:p>
            <a:pPr algn="just" fontAlgn="base"/>
            <a:endParaRPr lang="en-IN" sz="1000"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Attrition by Stock Option Level</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stock option level category ‘0’ (311) then in category ‘1’ (263), then in category ‘2’ (84) and lastly in category ‘3’ (37).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stock option level category-wise also follows the same trend, we calculated the attrition-rate stock option level category-wise and found that the attrition-rate is highest in stock option level category ‘2’ (18%) then in category ‘0’ (17%), then in category ‘1’ &amp; ‘3’ (15%).  Thus, we see that attrition-rate-wise job satisfaction category ‘1’ &amp; ‘3’ have the lowest rate. </a:t>
            </a:r>
          </a:p>
          <a:p>
            <a:pPr algn="just" fontAlgn="base"/>
            <a:r>
              <a:rPr lang="en-IN" sz="1600" dirty="0">
                <a:solidFill>
                  <a:srgbClr val="000000"/>
                </a:solidFill>
                <a:latin typeface="Segoe UI" panose="020B0502040204020203" pitchFamily="34" charset="0"/>
                <a:cs typeface="Segoe UI" panose="020B0502040204020203" pitchFamily="34" charset="0"/>
              </a:rPr>
              <a:t>The attrition-rate being near the average for almost all the categories, it appears that other factors have a overarching effect compared to the stock option level.</a:t>
            </a:r>
          </a:p>
        </p:txBody>
      </p:sp>
      <p:sp>
        <p:nvSpPr>
          <p:cNvPr id="4" name="Slide Number Placeholder 3">
            <a:extLst>
              <a:ext uri="{FF2B5EF4-FFF2-40B4-BE49-F238E27FC236}">
                <a16:creationId xmlns:a16="http://schemas.microsoft.com/office/drawing/2014/main" id="{70E23D81-8D1F-AE1A-45E8-02F572535AB2}"/>
              </a:ext>
            </a:extLst>
          </p:cNvPr>
          <p:cNvSpPr>
            <a:spLocks noGrp="1"/>
          </p:cNvSpPr>
          <p:nvPr>
            <p:ph type="sldNum" sz="quarter" idx="12"/>
          </p:nvPr>
        </p:nvSpPr>
        <p:spPr/>
        <p:txBody>
          <a:bodyPr/>
          <a:lstStyle/>
          <a:p>
            <a:fld id="{A190C97C-0095-2443-AC12-FA4CBA4ACD4D}" type="slidenum">
              <a:rPr lang="en-US" smtClean="0"/>
              <a:t>42</a:t>
            </a:fld>
            <a:endParaRPr lang="en-US"/>
          </a:p>
        </p:txBody>
      </p:sp>
    </p:spTree>
    <p:extLst>
      <p:ext uri="{BB962C8B-B14F-4D97-AF65-F5344CB8AC3E}">
        <p14:creationId xmlns:p14="http://schemas.microsoft.com/office/powerpoint/2010/main" val="3635553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E628-835C-5691-0138-78D2CCBEDDF3}"/>
              </a:ext>
            </a:extLst>
          </p:cNvPr>
          <p:cNvSpPr>
            <a:spLocks noGrp="1"/>
          </p:cNvSpPr>
          <p:nvPr>
            <p:ph type="title"/>
          </p:nvPr>
        </p:nvSpPr>
        <p:spPr>
          <a:xfrm>
            <a:off x="423081" y="365125"/>
            <a:ext cx="10930719" cy="426445"/>
          </a:xfrm>
        </p:spPr>
        <p:txBody>
          <a:bodyPr/>
          <a:lstStyle/>
          <a:p>
            <a:r>
              <a:rPr lang="en-US" sz="2400" dirty="0">
                <a:solidFill>
                  <a:srgbClr val="0B49CB"/>
                </a:solidFill>
                <a:latin typeface="Abadi"/>
              </a:rPr>
              <a:t>EDA with Data Visualization – Controllable Parameters – Action HR &amp; Employee</a:t>
            </a:r>
            <a:endParaRPr lang="en-US" sz="2400" dirty="0"/>
          </a:p>
        </p:txBody>
      </p:sp>
      <p:sp>
        <p:nvSpPr>
          <p:cNvPr id="3" name="Content Placeholder 2">
            <a:extLst>
              <a:ext uri="{FF2B5EF4-FFF2-40B4-BE49-F238E27FC236}">
                <a16:creationId xmlns:a16="http://schemas.microsoft.com/office/drawing/2014/main" id="{FA269A26-B581-2569-5B1C-6CEBE704B85A}"/>
              </a:ext>
            </a:extLst>
          </p:cNvPr>
          <p:cNvSpPr>
            <a:spLocks noGrp="1"/>
          </p:cNvSpPr>
          <p:nvPr>
            <p:ph idx="1"/>
          </p:nvPr>
        </p:nvSpPr>
        <p:spPr>
          <a:xfrm>
            <a:off x="423081" y="791569"/>
            <a:ext cx="11345838" cy="5813947"/>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0" i="0" dirty="0">
              <a:solidFill>
                <a:srgbClr val="000000"/>
              </a:solidFill>
              <a:effectLst/>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Performance Rating</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performance rating category ‘3’ (573) and lowest in category ‘4’ (122).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performance rating category-wise and found that the attrition-rate is highest in performance rating category ‘4’ (18%) and lowest in category ‘3’ (16%).  </a:t>
            </a:r>
          </a:p>
          <a:p>
            <a:pPr algn="just" fontAlgn="base"/>
            <a:r>
              <a:rPr lang="en-IN" sz="1600" dirty="0">
                <a:solidFill>
                  <a:srgbClr val="000000"/>
                </a:solidFill>
                <a:latin typeface="Segoe UI" panose="020B0502040204020203" pitchFamily="34" charset="0"/>
                <a:cs typeface="Segoe UI" panose="020B0502040204020203" pitchFamily="34" charset="0"/>
              </a:rPr>
              <a:t>The attrition-rate being near the average for both the categories, it appears that other factors have a overarching effect compared to the performance rating.</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Job Involvement</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job involvement category ‘3’ (388) then in category ‘2’ (178), then in category ‘4’ (77) and lastly in category ‘1’ (52).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job involvement category-wise and found that the attrition-rate is highest in job involvement category ‘1’ (22%) then in category ‘4’ (18%), then in category ‘2’ (16%) and lastly in category ‘3’ (15%).  Thus, we see that attrition-rate-wise job involvement category ‘1’ has the highest rate. Although number-wise, the attrition in job involvement category ‘1’ (52) yet the attrition rate thereof (22%)  points towards the fact that frequent job involvement survey and taking care of other parameters in addition to employee engagement can help reduce the attrition under this sub-category.</a:t>
            </a:r>
          </a:p>
          <a:p>
            <a:endParaRPr lang="en-US" dirty="0"/>
          </a:p>
        </p:txBody>
      </p:sp>
      <p:sp>
        <p:nvSpPr>
          <p:cNvPr id="4" name="Slide Number Placeholder 3">
            <a:extLst>
              <a:ext uri="{FF2B5EF4-FFF2-40B4-BE49-F238E27FC236}">
                <a16:creationId xmlns:a16="http://schemas.microsoft.com/office/drawing/2014/main" id="{377249D9-3BD1-AE01-25AA-87A27902DBCD}"/>
              </a:ext>
            </a:extLst>
          </p:cNvPr>
          <p:cNvSpPr>
            <a:spLocks noGrp="1"/>
          </p:cNvSpPr>
          <p:nvPr>
            <p:ph type="sldNum" sz="quarter" idx="12"/>
          </p:nvPr>
        </p:nvSpPr>
        <p:spPr/>
        <p:txBody>
          <a:bodyPr/>
          <a:lstStyle/>
          <a:p>
            <a:fld id="{A190C97C-0095-2443-AC12-FA4CBA4ACD4D}" type="slidenum">
              <a:rPr lang="en-US" smtClean="0"/>
              <a:t>43</a:t>
            </a:fld>
            <a:endParaRPr lang="en-US"/>
          </a:p>
        </p:txBody>
      </p:sp>
    </p:spTree>
    <p:extLst>
      <p:ext uri="{BB962C8B-B14F-4D97-AF65-F5344CB8AC3E}">
        <p14:creationId xmlns:p14="http://schemas.microsoft.com/office/powerpoint/2010/main" val="592949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41125" y="1807338"/>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endParaRPr lang="en-US" sz="1800" dirty="0"/>
          </a:p>
          <a:p>
            <a:pPr marL="457200" lvl="1" indent="0">
              <a:buNone/>
            </a:pPr>
            <a:endParaRPr lang="en-US" sz="1800" dirty="0"/>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4DC2-5B15-857D-CE48-12E26FC886DC}"/>
              </a:ext>
            </a:extLst>
          </p:cNvPr>
          <p:cNvSpPr>
            <a:spLocks noGrp="1"/>
          </p:cNvSpPr>
          <p:nvPr>
            <p:ph type="title"/>
          </p:nvPr>
        </p:nvSpPr>
        <p:spPr>
          <a:xfrm>
            <a:off x="113732" y="136525"/>
            <a:ext cx="10515600" cy="507275"/>
          </a:xfrm>
        </p:spPr>
        <p:txBody>
          <a:bodyPr/>
          <a:lstStyle/>
          <a:p>
            <a:r>
              <a:rPr lang="en-US" sz="3200" dirty="0">
                <a:solidFill>
                  <a:srgbClr val="0B49CB"/>
                </a:solidFill>
                <a:latin typeface="Abadi"/>
              </a:rPr>
              <a:t>Attrition by </a:t>
            </a:r>
            <a:r>
              <a:rPr lang="en-US" sz="3200" dirty="0" err="1">
                <a:solidFill>
                  <a:srgbClr val="0B49CB"/>
                </a:solidFill>
                <a:latin typeface="Abadi"/>
              </a:rPr>
              <a:t>Gender_Department_Job</a:t>
            </a:r>
            <a:r>
              <a:rPr lang="en-US" sz="3200" dirty="0">
                <a:solidFill>
                  <a:srgbClr val="0B49CB"/>
                </a:solidFill>
                <a:latin typeface="Abadi"/>
              </a:rPr>
              <a:t> </a:t>
            </a:r>
            <a:r>
              <a:rPr lang="en-US" sz="3200" dirty="0" err="1">
                <a:solidFill>
                  <a:srgbClr val="0B49CB"/>
                </a:solidFill>
                <a:latin typeface="Abadi"/>
              </a:rPr>
              <a:t>Role_Mnthly</a:t>
            </a:r>
            <a:r>
              <a:rPr lang="en-US" sz="3200" dirty="0">
                <a:solidFill>
                  <a:srgbClr val="0B49CB"/>
                </a:solidFill>
                <a:latin typeface="Abadi"/>
              </a:rPr>
              <a:t> Income</a:t>
            </a:r>
            <a:endParaRPr lang="en-US" sz="3200" dirty="0"/>
          </a:p>
        </p:txBody>
      </p:sp>
      <p:sp>
        <p:nvSpPr>
          <p:cNvPr id="3" name="Content Placeholder 2">
            <a:extLst>
              <a:ext uri="{FF2B5EF4-FFF2-40B4-BE49-F238E27FC236}">
                <a16:creationId xmlns:a16="http://schemas.microsoft.com/office/drawing/2014/main" id="{9BC84655-1425-EDB1-1099-65F3F24D2E0A}"/>
              </a:ext>
            </a:extLst>
          </p:cNvPr>
          <p:cNvSpPr>
            <a:spLocks noGrp="1"/>
          </p:cNvSpPr>
          <p:nvPr>
            <p:ph idx="1"/>
          </p:nvPr>
        </p:nvSpPr>
        <p:spPr>
          <a:xfrm>
            <a:off x="469900" y="1130335"/>
            <a:ext cx="11252200" cy="5104606"/>
          </a:xfrm>
        </p:spPr>
        <p:txBody>
          <a:bodyPr/>
          <a:lstStyle/>
          <a:p>
            <a:endParaRPr lang="en-US" dirty="0"/>
          </a:p>
        </p:txBody>
      </p:sp>
      <p:pic>
        <p:nvPicPr>
          <p:cNvPr id="5" name="Picture 4">
            <a:extLst>
              <a:ext uri="{FF2B5EF4-FFF2-40B4-BE49-F238E27FC236}">
                <a16:creationId xmlns:a16="http://schemas.microsoft.com/office/drawing/2014/main" id="{015B7CAD-BBD8-98D2-BED5-415C4DF8E239}"/>
              </a:ext>
            </a:extLst>
          </p:cNvPr>
          <p:cNvPicPr>
            <a:picLocks noChangeAspect="1"/>
          </p:cNvPicPr>
          <p:nvPr/>
        </p:nvPicPr>
        <p:blipFill>
          <a:blip r:embed="rId3"/>
          <a:stretch>
            <a:fillRect/>
          </a:stretch>
        </p:blipFill>
        <p:spPr>
          <a:xfrm>
            <a:off x="191069" y="623059"/>
            <a:ext cx="11887199" cy="6098416"/>
          </a:xfrm>
          <a:prstGeom prst="rect">
            <a:avLst/>
          </a:prstGeom>
        </p:spPr>
      </p:pic>
      <p:sp>
        <p:nvSpPr>
          <p:cNvPr id="4" name="Slide Number Placeholder 3">
            <a:extLst>
              <a:ext uri="{FF2B5EF4-FFF2-40B4-BE49-F238E27FC236}">
                <a16:creationId xmlns:a16="http://schemas.microsoft.com/office/drawing/2014/main" id="{08344D09-5553-C6F6-C665-D2FF21E8EFEA}"/>
              </a:ext>
            </a:extLst>
          </p:cNvPr>
          <p:cNvSpPr>
            <a:spLocks noGrp="1"/>
          </p:cNvSpPr>
          <p:nvPr>
            <p:ph type="sldNum" sz="quarter" idx="12"/>
          </p:nvPr>
        </p:nvSpPr>
        <p:spPr/>
        <p:txBody>
          <a:bodyPr/>
          <a:lstStyle/>
          <a:p>
            <a:fld id="{A190C97C-0095-2443-AC12-FA4CBA4ACD4D}" type="slidenum">
              <a:rPr lang="en-US" smtClean="0"/>
              <a:t>46</a:t>
            </a:fld>
            <a:endParaRPr lang="en-US"/>
          </a:p>
        </p:txBody>
      </p:sp>
    </p:spTree>
    <p:extLst>
      <p:ext uri="{BB962C8B-B14F-4D97-AF65-F5344CB8AC3E}">
        <p14:creationId xmlns:p14="http://schemas.microsoft.com/office/powerpoint/2010/main" val="1705750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0" y="946150"/>
            <a:ext cx="10687962" cy="5541386"/>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127379" y="106389"/>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Attrition_Non_controllable_Parameters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1CF2793F-FC20-1C64-C402-7F27BF6378A1}"/>
              </a:ext>
            </a:extLst>
          </p:cNvPr>
          <p:cNvPicPr>
            <a:picLocks noChangeAspect="1"/>
          </p:cNvPicPr>
          <p:nvPr/>
        </p:nvPicPr>
        <p:blipFill>
          <a:blip r:embed="rId2"/>
          <a:stretch>
            <a:fillRect/>
          </a:stretch>
        </p:blipFill>
        <p:spPr>
          <a:xfrm>
            <a:off x="232012" y="573206"/>
            <a:ext cx="11832609" cy="61180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0" y="946150"/>
            <a:ext cx="10687962" cy="5541386"/>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0" y="106389"/>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Attrition_Controllable_Parameters_Action</a:t>
            </a:r>
            <a:r>
              <a:rPr lang="en-US" dirty="0">
                <a:solidFill>
                  <a:srgbClr val="0B49CB"/>
                </a:solidFill>
                <a:latin typeface="Abadi"/>
              </a:rPr>
              <a:t> HR</a:t>
            </a:r>
          </a:p>
        </p:txBody>
      </p:sp>
      <p:pic>
        <p:nvPicPr>
          <p:cNvPr id="6" name="Picture 5">
            <a:extLst>
              <a:ext uri="{FF2B5EF4-FFF2-40B4-BE49-F238E27FC236}">
                <a16:creationId xmlns:a16="http://schemas.microsoft.com/office/drawing/2014/main" id="{FFE50AAE-FE46-25FF-088A-EE467EEB0462}"/>
              </a:ext>
            </a:extLst>
          </p:cNvPr>
          <p:cNvPicPr>
            <a:picLocks noChangeAspect="1"/>
          </p:cNvPicPr>
          <p:nvPr/>
        </p:nvPicPr>
        <p:blipFill>
          <a:blip r:embed="rId2"/>
          <a:stretch>
            <a:fillRect/>
          </a:stretch>
        </p:blipFill>
        <p:spPr>
          <a:xfrm>
            <a:off x="163773" y="602735"/>
            <a:ext cx="11873552" cy="6030077"/>
          </a:xfrm>
          <a:prstGeom prst="rect">
            <a:avLst/>
          </a:prstGeom>
        </p:spPr>
      </p:pic>
    </p:spTree>
    <p:extLst>
      <p:ext uri="{BB962C8B-B14F-4D97-AF65-F5344CB8AC3E}">
        <p14:creationId xmlns:p14="http://schemas.microsoft.com/office/powerpoint/2010/main" val="3303942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E37E98-9139-CD0C-A65A-A05B3594A59C}"/>
              </a:ext>
            </a:extLst>
          </p:cNvPr>
          <p:cNvPicPr>
            <a:picLocks noChangeAspect="1"/>
          </p:cNvPicPr>
          <p:nvPr/>
        </p:nvPicPr>
        <p:blipFill>
          <a:blip r:embed="rId2"/>
          <a:stretch>
            <a:fillRect/>
          </a:stretch>
        </p:blipFill>
        <p:spPr>
          <a:xfrm>
            <a:off x="177421" y="586855"/>
            <a:ext cx="11818961" cy="6127844"/>
          </a:xfrm>
          <a:prstGeom prst="rect">
            <a:avLst/>
          </a:prstGeom>
        </p:spPr>
      </p:pic>
      <p:sp>
        <p:nvSpPr>
          <p:cNvPr id="4" name="Title 1"/>
          <p:cNvSpPr txBox="1"/>
          <p:nvPr/>
        </p:nvSpPr>
        <p:spPr>
          <a:xfrm>
            <a:off x="177421" y="143302"/>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Attrition_Controllable_Parameters_Action_HR_&amp;_Employee</a:t>
            </a:r>
            <a:r>
              <a:rPr lang="en-US" dirty="0">
                <a:solidFill>
                  <a:srgbClr val="0B49CB"/>
                </a:solidFill>
                <a:latin typeface="Abadi"/>
              </a:rPr>
              <a:t> </a:t>
            </a:r>
            <a:endParaRPr lang="en-US" dirty="0">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sz="half" idx="4294967295"/>
          </p:nvPr>
        </p:nvSpPr>
        <p:spPr>
          <a:xfrm>
            <a:off x="770011" y="1208940"/>
            <a:ext cx="10898825" cy="5110410"/>
          </a:xfrm>
          <a:prstGeom prst="rect">
            <a:avLst/>
          </a:prstGeom>
        </p:spPr>
        <p:txBody>
          <a:bodyPr>
            <a:noAutofit/>
          </a:bodyPr>
          <a:lstStyle/>
          <a:p>
            <a:pPr marL="0" indent="0" algn="just">
              <a:spcBef>
                <a:spcPts val="1400"/>
              </a:spcBef>
              <a:buNone/>
            </a:pPr>
            <a:endParaRPr lang="en-IN"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indent="0" algn="just">
              <a:spcBef>
                <a:spcPts val="1400"/>
              </a:spcBef>
              <a:buNone/>
            </a:pPr>
            <a:r>
              <a:rPr lang="en-IN"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the beginning of the project, we defined the tasks that were to be performed.</a:t>
            </a:r>
          </a:p>
          <a:p>
            <a:pPr marL="0" indent="0" algn="just">
              <a:spcBef>
                <a:spcPts val="1400"/>
              </a:spcBef>
              <a:buNone/>
            </a:pPr>
            <a:endParaRPr lang="en-US" sz="1800" b="1" u="sng" dirty="0">
              <a:solidFill>
                <a:schemeClr val="accent3">
                  <a:lumMod val="25000"/>
                </a:schemeClr>
              </a:solidFill>
              <a:latin typeface="Segoe UI" panose="020B0502040204020203" pitchFamily="34" charset="0"/>
              <a:cs typeface="Segoe UI" panose="020B0502040204020203" pitchFamily="34" charset="0"/>
            </a:endParaRPr>
          </a:p>
          <a:p>
            <a:pPr marL="0" indent="0" algn="just">
              <a:spcBef>
                <a:spcPts val="1400"/>
              </a:spcBef>
              <a:buNone/>
            </a:pPr>
            <a:r>
              <a:rPr lang="en-US" sz="1800" b="1" u="sng" dirty="0">
                <a:solidFill>
                  <a:schemeClr val="accent3">
                    <a:lumMod val="25000"/>
                  </a:schemeClr>
                </a:solidFill>
                <a:latin typeface="Segoe UI" panose="020B0502040204020203" pitchFamily="34" charset="0"/>
                <a:cs typeface="Segoe UI" panose="020B0502040204020203" pitchFamily="34" charset="0"/>
              </a:rPr>
              <a:t>Task </a:t>
            </a:r>
          </a:p>
          <a:p>
            <a:pPr algn="just">
              <a:spcBef>
                <a:spcPts val="1400"/>
              </a:spcBef>
            </a:pPr>
            <a:r>
              <a:rPr lang="en-IN" sz="1800" dirty="0">
                <a:solidFill>
                  <a:schemeClr val="tx1"/>
                </a:solidFill>
                <a:latin typeface="Segoe UI" panose="020B0502040204020203" pitchFamily="34" charset="0"/>
                <a:cs typeface="Segoe UI" panose="020B0502040204020203" pitchFamily="34" charset="0"/>
              </a:rPr>
              <a:t>Being in the</a:t>
            </a:r>
            <a:r>
              <a:rPr lang="en-IN" sz="1800" dirty="0">
                <a:solidFill>
                  <a:schemeClr val="tx1"/>
                </a:solidFill>
                <a:effectLst/>
                <a:latin typeface="Segoe UI" panose="020B0502040204020203" pitchFamily="34" charset="0"/>
                <a:cs typeface="Segoe UI" panose="020B0502040204020203" pitchFamily="34" charset="0"/>
              </a:rPr>
              <a:t> HR analyst role in this project build a dashboard which can help the organization in taking data-driven decisions.</a:t>
            </a:r>
          </a:p>
          <a:p>
            <a:pPr marL="0" indent="0" algn="just">
              <a:spcBef>
                <a:spcPts val="1400"/>
              </a:spcBef>
              <a:buNone/>
            </a:pP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latin typeface="Segoe UI" panose="020B0502040204020203" pitchFamily="34" charset="0"/>
                <a:cs typeface="Segoe UI" panose="020B0502040204020203" pitchFamily="34" charset="0"/>
              </a:rPr>
              <a:t>Dash boards categorisation was done into four major areas viz :</a:t>
            </a:r>
          </a:p>
          <a:p>
            <a:pPr marL="0" indent="0" algn="just">
              <a:spcBef>
                <a:spcPts val="1400"/>
              </a:spcBef>
              <a:buNone/>
            </a:pPr>
            <a:r>
              <a:rPr lang="en-IN" sz="1800" dirty="0">
                <a:solidFill>
                  <a:schemeClr val="tx1"/>
                </a:solidFill>
                <a:effectLst/>
                <a:latin typeface="Segoe UI" panose="020B0502040204020203" pitchFamily="34" charset="0"/>
                <a:cs typeface="Segoe UI" panose="020B0502040204020203" pitchFamily="34" charset="0"/>
              </a:rPr>
              <a:t>   </a:t>
            </a:r>
            <a:r>
              <a:rPr lang="en-IN" sz="1800" dirty="0" err="1">
                <a:solidFill>
                  <a:schemeClr val="tx1"/>
                </a:solidFill>
                <a:effectLst/>
                <a:latin typeface="Segoe UI" panose="020B0502040204020203" pitchFamily="34" charset="0"/>
                <a:cs typeface="Segoe UI" panose="020B0502040204020203" pitchFamily="34" charset="0"/>
              </a:rPr>
              <a:t>i</a:t>
            </a:r>
            <a:r>
              <a:rPr lang="en-IN" sz="1800" dirty="0">
                <a:solidFill>
                  <a:schemeClr val="tx1"/>
                </a:solidFill>
                <a:effectLst/>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Classification of attrition on Majorly independent Parameters</a:t>
            </a: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latin typeface="Segoe UI" panose="020B0502040204020203" pitchFamily="34" charset="0"/>
                <a:cs typeface="Segoe UI" panose="020B0502040204020203" pitchFamily="34" charset="0"/>
              </a:rPr>
              <a:t>   ii.  Classification of attrition on </a:t>
            </a:r>
            <a:r>
              <a:rPr lang="en-US" sz="1800" dirty="0">
                <a:latin typeface="Segoe UI" panose="020B0502040204020203" pitchFamily="34" charset="0"/>
                <a:cs typeface="Segoe UI" panose="020B0502040204020203" pitchFamily="34" charset="0"/>
              </a:rPr>
              <a:t>Non-controllable Parameters</a:t>
            </a: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solidFill>
                  <a:schemeClr val="tx1"/>
                </a:solidFill>
                <a:effectLst/>
                <a:latin typeface="Segoe UI" panose="020B0502040204020203" pitchFamily="34" charset="0"/>
                <a:cs typeface="Segoe UI" panose="020B0502040204020203" pitchFamily="34" charset="0"/>
              </a:rPr>
              <a:t>   iii. Classification of attrition on </a:t>
            </a:r>
            <a:r>
              <a:rPr lang="en-US" sz="1800" dirty="0">
                <a:latin typeface="Segoe UI" panose="020B0502040204020203" pitchFamily="34" charset="0"/>
                <a:cs typeface="Segoe UI" panose="020B0502040204020203" pitchFamily="34" charset="0"/>
              </a:rPr>
              <a:t>Controllable Parameters where Action by HR is suggested </a:t>
            </a:r>
            <a:endParaRPr lang="en-IN" sz="1800" dirty="0">
              <a:latin typeface="Segoe UI" panose="020B0502040204020203" pitchFamily="34" charset="0"/>
              <a:cs typeface="Segoe UI" panose="020B0502040204020203" pitchFamily="34" charset="0"/>
            </a:endParaRPr>
          </a:p>
          <a:p>
            <a:pPr marL="579438" indent="-579438" algn="just">
              <a:lnSpc>
                <a:spcPct val="100000"/>
              </a:lnSpc>
              <a:spcBef>
                <a:spcPts val="1400"/>
              </a:spcBef>
              <a:buNone/>
            </a:pPr>
            <a:r>
              <a:rPr lang="en-IN" sz="1800" dirty="0">
                <a:latin typeface="Segoe UI" panose="020B0502040204020203" pitchFamily="34" charset="0"/>
                <a:cs typeface="Segoe UI" panose="020B0502040204020203" pitchFamily="34" charset="0"/>
              </a:rPr>
              <a:t>   iv. </a:t>
            </a:r>
            <a:r>
              <a:rPr lang="en-IN" sz="1800" dirty="0">
                <a:solidFill>
                  <a:schemeClr val="tx1"/>
                </a:solidFill>
                <a:effectLst/>
                <a:latin typeface="Segoe UI" panose="020B0502040204020203" pitchFamily="34" charset="0"/>
                <a:cs typeface="Segoe UI" panose="020B0502040204020203" pitchFamily="34" charset="0"/>
              </a:rPr>
              <a:t>Classification of attrition on </a:t>
            </a:r>
            <a:r>
              <a:rPr lang="en-US" sz="1800" dirty="0">
                <a:latin typeface="Segoe UI" panose="020B0502040204020203" pitchFamily="34" charset="0"/>
                <a:cs typeface="Segoe UI" panose="020B0502040204020203" pitchFamily="34" charset="0"/>
              </a:rPr>
              <a:t>Controllable Parameters where Action by HR &amp; Employee is  suggested </a:t>
            </a:r>
            <a:endParaRPr lang="en-IN" sz="1800" dirty="0">
              <a:latin typeface="Segoe UI" panose="020B0502040204020203" pitchFamily="34" charset="0"/>
              <a:cs typeface="Segoe UI" panose="020B0502040204020203"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F0B3-FCB3-2D5D-90E4-A4141D9E7FF0}"/>
              </a:ext>
            </a:extLst>
          </p:cNvPr>
          <p:cNvSpPr>
            <a:spLocks noGrp="1"/>
          </p:cNvSpPr>
          <p:nvPr>
            <p:ph type="title"/>
          </p:nvPr>
        </p:nvSpPr>
        <p:spPr>
          <a:xfrm>
            <a:off x="838200" y="365125"/>
            <a:ext cx="10515600" cy="6000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6072A3C-20F1-F975-8701-CA825AA8FC2A}"/>
              </a:ext>
            </a:extLst>
          </p:cNvPr>
          <p:cNvSpPr>
            <a:spLocks noGrp="1"/>
          </p:cNvSpPr>
          <p:nvPr>
            <p:ph idx="1"/>
          </p:nvPr>
        </p:nvSpPr>
        <p:spPr>
          <a:xfrm>
            <a:off x="838200" y="1196975"/>
            <a:ext cx="10782300" cy="5295900"/>
          </a:xfrm>
        </p:spPr>
        <p:txBody>
          <a:bodyPr/>
          <a:lstStyle/>
          <a:p>
            <a:pPr marL="0" indent="0" algn="just">
              <a:buNone/>
            </a:pPr>
            <a:r>
              <a:rPr lang="en-IN" sz="1600" dirty="0">
                <a:latin typeface="Segoe UI" panose="020B0502040204020203" pitchFamily="34" charset="0"/>
                <a:cs typeface="Segoe UI" panose="020B0502040204020203" pitchFamily="34" charset="0"/>
              </a:rPr>
              <a:t>Analysis of the visualisations created in the dashboard was done. Based on the observations of the attrition and attrition-rates under different categories of the various parameters the areas of concerns are listed below and the suggestions that would help reduce the attrition rate are also appended.</a:t>
            </a:r>
          </a:p>
          <a:p>
            <a:pPr algn="just"/>
            <a:r>
              <a:rPr lang="en-IN" sz="1600" b="1" i="0" dirty="0">
                <a:solidFill>
                  <a:srgbClr val="131313"/>
                </a:solidFill>
                <a:effectLst/>
                <a:latin typeface="Segoe UI" panose="020B0502040204020203" pitchFamily="34" charset="0"/>
                <a:cs typeface="Segoe UI" panose="020B0502040204020203" pitchFamily="34" charset="0"/>
              </a:rPr>
              <a:t>Identifying risk factors for employee attrition</a:t>
            </a:r>
          </a:p>
          <a:p>
            <a:pPr algn="just"/>
            <a:r>
              <a:rPr lang="en-IN" sz="1600" b="0" i="0" dirty="0">
                <a:solidFill>
                  <a:srgbClr val="131313"/>
                </a:solidFill>
                <a:effectLst/>
                <a:latin typeface="Segoe UI" panose="020B0502040204020203" pitchFamily="34" charset="0"/>
                <a:cs typeface="Segoe UI" panose="020B0502040204020203" pitchFamily="34" charset="0"/>
              </a:rPr>
              <a:t>There are signs that are revealed from the observations of the Visualisations to help the HR team identify where the company is at risk of high attrition that can potentially be detrimental to the business: </a:t>
            </a:r>
          </a:p>
          <a:p>
            <a:pPr algn="just"/>
            <a:r>
              <a:rPr lang="en-IN" sz="1600" b="0" i="0" u="none" strike="noStrike" dirty="0">
                <a:solidFill>
                  <a:srgbClr val="000000"/>
                </a:solidFill>
                <a:effectLst/>
                <a:latin typeface="Segoe UI" panose="020B0502040204020203" pitchFamily="34" charset="0"/>
                <a:cs typeface="Segoe UI" panose="020B0502040204020203" pitchFamily="34" charset="0"/>
              </a:rPr>
              <a:t>The </a:t>
            </a:r>
            <a:r>
              <a:rPr lang="en-IN" sz="1600" dirty="0">
                <a:solidFill>
                  <a:srgbClr val="000000"/>
                </a:solidFill>
                <a:latin typeface="Segoe UI" panose="020B0502040204020203" pitchFamily="34" charset="0"/>
                <a:cs typeface="Segoe UI" panose="020B0502040204020203" pitchFamily="34" charset="0"/>
              </a:rPr>
              <a:t>attrition by gender-wise bar graph although gives a pattern yet if the gender and marital status are taken together and analysed then based on the understanding it will be useful to take suitable steps to reduce attrition.</a:t>
            </a:r>
          </a:p>
          <a:p>
            <a:pPr algn="just"/>
            <a:r>
              <a:rPr lang="en-IN" sz="1600" dirty="0">
                <a:solidFill>
                  <a:srgbClr val="000000"/>
                </a:solidFill>
                <a:latin typeface="Segoe UI" panose="020B0502040204020203" pitchFamily="34" charset="0"/>
                <a:cs typeface="Segoe UI" panose="020B0502040204020203" pitchFamily="34" charset="0"/>
              </a:rPr>
              <a:t>The higher percentage in HR department needs further analysis as it is observed that in HR the number of attrition under Job Role ‘Sales Executive’ is 23 of the total of 54 attritions. Either there is error in department.-wise, classification or the Job Role needs to be focussed upon to understand the reasons. The attrition-rate in HR </a:t>
            </a:r>
            <a:r>
              <a:rPr lang="en-IN" sz="1600" dirty="0" err="1">
                <a:solidFill>
                  <a:srgbClr val="000000"/>
                </a:solidFill>
                <a:latin typeface="Segoe UI" panose="020B0502040204020203" pitchFamily="34" charset="0"/>
                <a:cs typeface="Segoe UI" panose="020B0502040204020203" pitchFamily="34" charset="0"/>
              </a:rPr>
              <a:t>deptt</a:t>
            </a:r>
            <a:r>
              <a:rPr lang="en-IN" sz="1600" dirty="0">
                <a:solidFill>
                  <a:srgbClr val="000000"/>
                </a:solidFill>
                <a:latin typeface="Segoe UI" panose="020B0502040204020203" pitchFamily="34" charset="0"/>
                <a:cs typeface="Segoe UI" panose="020B0502040204020203" pitchFamily="34" charset="0"/>
              </a:rPr>
              <a:t> (29%) appears skewed due to the contribution by ‘Sales Executive’ Job Role while the overall attrition-rate of ‘Sales Executive’ Job Role is 17 %.</a:t>
            </a:r>
          </a:p>
          <a:p>
            <a:pPr algn="just"/>
            <a:r>
              <a:rPr lang="en-IN" sz="1600" dirty="0">
                <a:solidFill>
                  <a:schemeClr val="tx1">
                    <a:lumMod val="95000"/>
                    <a:lumOff val="5000"/>
                  </a:schemeClr>
                </a:solidFill>
                <a:latin typeface="Segoe UI" panose="020B0502040204020203" pitchFamily="34" charset="0"/>
                <a:cs typeface="Segoe UI" panose="020B0502040204020203" pitchFamily="34" charset="0"/>
              </a:rPr>
              <a:t>High attrition </a:t>
            </a:r>
            <a:r>
              <a:rPr lang="en-IN" sz="1600" b="0" i="0" dirty="0">
                <a:solidFill>
                  <a:srgbClr val="131313"/>
                </a:solidFill>
                <a:effectLst/>
                <a:latin typeface="Segoe UI" panose="020B0502040204020203" pitchFamily="34" charset="0"/>
                <a:cs typeface="Segoe UI" panose="020B0502040204020203" pitchFamily="34" charset="0"/>
              </a:rPr>
              <a:t>in departments can be taxing for managers. They might have to find additional staff to cover shifts during vacancies or perform lower-level worker tasks to cope with understaffing. Critical incidents may also occur resulting from team members’ mistakes that tie up the manager’s time in remedying these situations.</a:t>
            </a:r>
          </a:p>
          <a:p>
            <a:pPr algn="just"/>
            <a:r>
              <a:rPr lang="en-IN" sz="1600" dirty="0">
                <a:solidFill>
                  <a:srgbClr val="000000"/>
                </a:solidFill>
                <a:latin typeface="SegoeUI"/>
              </a:rPr>
              <a:t>When it comes to attrition-rate by Job-Role, the number of attrition by Job-Role is noticeable as far as the ‘Research Director’ Job-Role is concerned and it needs to be focussed upon as the attrition-rate is 23% which is quite higher than the average attrition-rate.</a:t>
            </a:r>
            <a:r>
              <a:rPr lang="en-IN" sz="1600" dirty="0">
                <a:solidFill>
                  <a:srgbClr val="000000"/>
                </a:solidFill>
                <a:latin typeface="Segoe UI" panose="020B0502040204020203" pitchFamily="34" charset="0"/>
                <a:cs typeface="Segoe UI" panose="020B0502040204020203" pitchFamily="34" charset="0"/>
              </a:rPr>
              <a:t> </a:t>
            </a:r>
          </a:p>
          <a:p>
            <a:pPr algn="just"/>
            <a:endParaRPr lang="en-IN" sz="1600" dirty="0">
              <a:solidFill>
                <a:srgbClr val="000000"/>
              </a:solidFill>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pPr algn="l"/>
            <a:endParaRPr lang="en-IN" sz="2000" dirty="0">
              <a:solidFill>
                <a:schemeClr val="tx1"/>
              </a:solidFill>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261E094B-DE10-A334-5752-453429F0B05D}"/>
              </a:ext>
            </a:extLst>
          </p:cNvPr>
          <p:cNvSpPr>
            <a:spLocks noGrp="1"/>
          </p:cNvSpPr>
          <p:nvPr>
            <p:ph type="sldNum" sz="quarter" idx="12"/>
          </p:nvPr>
        </p:nvSpPr>
        <p:spPr/>
        <p:txBody>
          <a:bodyPr/>
          <a:lstStyle/>
          <a:p>
            <a:fld id="{A190C97C-0095-2443-AC12-FA4CBA4ACD4D}" type="slidenum">
              <a:rPr lang="en-US" smtClean="0"/>
              <a:t>52</a:t>
            </a:fld>
            <a:endParaRPr lang="en-US"/>
          </a:p>
        </p:txBody>
      </p:sp>
    </p:spTree>
    <p:extLst>
      <p:ext uri="{BB962C8B-B14F-4D97-AF65-F5344CB8AC3E}">
        <p14:creationId xmlns:p14="http://schemas.microsoft.com/office/powerpoint/2010/main" val="2348760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14FD-92EB-AF4A-E40E-952800D9849C}"/>
              </a:ext>
            </a:extLst>
          </p:cNvPr>
          <p:cNvSpPr>
            <a:spLocks noGrp="1"/>
          </p:cNvSpPr>
          <p:nvPr>
            <p:ph type="title"/>
          </p:nvPr>
        </p:nvSpPr>
        <p:spPr>
          <a:xfrm>
            <a:off x="838200" y="365126"/>
            <a:ext cx="10515600" cy="662780"/>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C9E94260-4859-18A0-B10D-F414B69EEF62}"/>
              </a:ext>
            </a:extLst>
          </p:cNvPr>
          <p:cNvSpPr>
            <a:spLocks noGrp="1"/>
          </p:cNvSpPr>
          <p:nvPr>
            <p:ph idx="1"/>
          </p:nvPr>
        </p:nvSpPr>
        <p:spPr>
          <a:xfrm>
            <a:off x="838199" y="1027905"/>
            <a:ext cx="10885227" cy="5018053"/>
          </a:xfrm>
        </p:spPr>
        <p:txBody>
          <a:bodyPr/>
          <a:lstStyle/>
          <a:p>
            <a:r>
              <a:rPr lang="en-IN" sz="1600" b="1" dirty="0">
                <a:solidFill>
                  <a:srgbClr val="000000"/>
                </a:solidFill>
                <a:latin typeface="Segoe UI" panose="020B0502040204020203" pitchFamily="34" charset="0"/>
                <a:cs typeface="Segoe UI" panose="020B0502040204020203" pitchFamily="34" charset="0"/>
              </a:rPr>
              <a:t>Suggestions based on the observations :</a:t>
            </a:r>
          </a:p>
          <a:p>
            <a:pPr algn="just"/>
            <a:r>
              <a:rPr lang="en-IN" sz="1600" dirty="0">
                <a:solidFill>
                  <a:srgbClr val="000000"/>
                </a:solidFill>
                <a:latin typeface="Segoe UI" panose="020B0502040204020203" pitchFamily="34" charset="0"/>
                <a:cs typeface="Segoe UI" panose="020B0502040204020203" pitchFamily="34" charset="0"/>
              </a:rPr>
              <a:t>When it comes to attrition-rate by Business travel, the number of attrition is noticeable as far as the ‘travel frequently’ category is concerned, and it needs to be focussed upon as the attrition-rate is 25% which is quite higher than the average attrition-rate. Either employees who travel frequently need to be incentivised with some discomfort allowance or the travelling job need to be realigned so that the frequency of travel is not a irritant to the employee leading to attrition.</a:t>
            </a:r>
          </a:p>
          <a:p>
            <a:pPr algn="just"/>
            <a:r>
              <a:rPr lang="en-IN" sz="1600" dirty="0">
                <a:solidFill>
                  <a:srgbClr val="000000"/>
                </a:solidFill>
                <a:latin typeface="Segoe UI" panose="020B0502040204020203" pitchFamily="34" charset="0"/>
                <a:cs typeface="Segoe UI" panose="020B0502040204020203" pitchFamily="34" charset="0"/>
              </a:rPr>
              <a:t>It is observed that the attrition-rate marital status-wise is highest in the single category (25%) as against the overall average of 16%. Although having young staff in the rolls is beneficial as far as containing the staff expenses is concerned but if the understanding gained from the analysis of attrition-rate marital status-wise is applied at the time of recruitment the company can prefer married candidates if other eligibility criteria and performance in test and interview are equal, to reduce the attrition-rate. </a:t>
            </a:r>
          </a:p>
          <a:p>
            <a:pPr algn="just"/>
            <a:r>
              <a:rPr lang="en-IN" sz="1600" dirty="0">
                <a:solidFill>
                  <a:srgbClr val="000000"/>
                </a:solidFill>
                <a:latin typeface="Segoe UI" panose="020B0502040204020203" pitchFamily="34" charset="0"/>
                <a:cs typeface="Segoe UI" panose="020B0502040204020203" pitchFamily="34" charset="0"/>
              </a:rPr>
              <a:t>The number of attrition in job satisfaction category ‘1’ (194) and the attrition-rate thereof (23%) points towards the fact that frequent job satisfaction survey and employee engagement can help reduce the attrition under this sub-category.</a:t>
            </a:r>
          </a:p>
          <a:p>
            <a:pPr algn="just"/>
            <a:r>
              <a:rPr lang="en-IN" sz="1600" dirty="0">
                <a:solidFill>
                  <a:srgbClr val="000000"/>
                </a:solidFill>
                <a:latin typeface="Segoe UI" panose="020B0502040204020203" pitchFamily="34" charset="0"/>
                <a:cs typeface="Segoe UI" panose="020B0502040204020203" pitchFamily="34" charset="0"/>
              </a:rPr>
              <a:t>It is observed that the attrition-rate-wise job involvement category ‘1’ has the highest rate. Although number-wise, the attrition in job involvement category ‘1’ (52) is comparatively not large yet the attrition rate thereof (22%)  points towards the fact that frequent job involvement survey and taking care of other parameters in addition to employee engagement can help reduce the attrition under this sub-category as declining employee engagement or lower job involvement plays </a:t>
            </a:r>
            <a:r>
              <a:rPr lang="en-IN" sz="1600" b="0" i="0" dirty="0">
                <a:solidFill>
                  <a:srgbClr val="131313"/>
                </a:solidFill>
                <a:effectLst/>
                <a:latin typeface="Segoe UI" panose="020B0502040204020203" pitchFamily="34" charset="0"/>
                <a:cs typeface="Segoe UI" panose="020B0502040204020203" pitchFamily="34" charset="0"/>
              </a:rPr>
              <a:t>a huge role in employee attrition. When employees lose interest in their jobs, they become disconnected from their peers and managers ; and are less productive too.</a:t>
            </a:r>
          </a:p>
          <a:p>
            <a:endParaRPr lang="en-IN" sz="2000" b="0" i="0" dirty="0">
              <a:solidFill>
                <a:srgbClr val="131313"/>
              </a:solidFill>
              <a:effectLst/>
              <a:latin typeface="Open Sans" panose="020B0606030504020204" pitchFamily="34" charset="0"/>
            </a:endParaRPr>
          </a:p>
          <a:p>
            <a:endParaRPr lang="en-IN" sz="2000" b="0" i="0" dirty="0">
              <a:solidFill>
                <a:srgbClr val="131313"/>
              </a:solidFill>
              <a:effectLst/>
              <a:latin typeface="Open Sans" panose="020B0606030504020204" pitchFamily="34" charset="0"/>
            </a:endParaRPr>
          </a:p>
          <a:p>
            <a:endParaRPr lang="en-IN" sz="2000" dirty="0">
              <a:solidFill>
                <a:srgbClr val="000000"/>
              </a:solidFill>
              <a:latin typeface="SegoeUI"/>
            </a:endParaRPr>
          </a:p>
          <a:p>
            <a:endParaRPr lang="en-IN" dirty="0">
              <a:solidFill>
                <a:srgbClr val="000000"/>
              </a:solidFill>
              <a:latin typeface="SegoeUI"/>
            </a:endParaRPr>
          </a:p>
          <a:p>
            <a:endParaRPr lang="en-IN" sz="2800" b="0" i="0" u="none" strike="noStrike" dirty="0">
              <a:solidFill>
                <a:srgbClr val="000000"/>
              </a:solidFill>
              <a:effectLst/>
              <a:latin typeface="SegoeUI"/>
            </a:endParaRPr>
          </a:p>
        </p:txBody>
      </p:sp>
      <p:sp>
        <p:nvSpPr>
          <p:cNvPr id="4" name="Slide Number Placeholder 3">
            <a:extLst>
              <a:ext uri="{FF2B5EF4-FFF2-40B4-BE49-F238E27FC236}">
                <a16:creationId xmlns:a16="http://schemas.microsoft.com/office/drawing/2014/main" id="{25C88205-35AC-3C41-6E0A-982070A0BB7E}"/>
              </a:ext>
            </a:extLst>
          </p:cNvPr>
          <p:cNvSpPr>
            <a:spLocks noGrp="1"/>
          </p:cNvSpPr>
          <p:nvPr>
            <p:ph type="sldNum" sz="quarter" idx="12"/>
          </p:nvPr>
        </p:nvSpPr>
        <p:spPr/>
        <p:txBody>
          <a:bodyPr/>
          <a:lstStyle/>
          <a:p>
            <a:fld id="{A190C97C-0095-2443-AC12-FA4CBA4ACD4D}" type="slidenum">
              <a:rPr lang="en-US" smtClean="0"/>
              <a:t>53</a:t>
            </a:fld>
            <a:endParaRPr lang="en-US"/>
          </a:p>
        </p:txBody>
      </p:sp>
    </p:spTree>
    <p:extLst>
      <p:ext uri="{BB962C8B-B14F-4D97-AF65-F5344CB8AC3E}">
        <p14:creationId xmlns:p14="http://schemas.microsoft.com/office/powerpoint/2010/main" val="339871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0FDA8-CF87-39D8-9FF8-0AAE95E420A3}"/>
              </a:ext>
            </a:extLst>
          </p:cNvPr>
          <p:cNvSpPr txBox="1"/>
          <p:nvPr/>
        </p:nvSpPr>
        <p:spPr>
          <a:xfrm>
            <a:off x="2688609" y="2470245"/>
            <a:ext cx="6308330" cy="1569660"/>
          </a:xfrm>
          <a:prstGeom prst="rect">
            <a:avLst/>
          </a:prstGeom>
          <a:noFill/>
        </p:spPr>
        <p:txBody>
          <a:bodyPr wrap="none" rtlCol="0">
            <a:spAutoFit/>
          </a:bodyPr>
          <a:lstStyle/>
          <a:p>
            <a:r>
              <a:rPr lang="en-US" sz="9600" b="1" dirty="0"/>
              <a:t>THANK YOU</a:t>
            </a:r>
          </a:p>
        </p:txBody>
      </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41161-89BE-5B83-24FB-697703B4BD08}"/>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98065" y="296508"/>
            <a:ext cx="7234237" cy="6200775"/>
          </a:xfrm>
          <a:prstGeom prst="rect">
            <a:avLst/>
          </a:prstGeom>
        </p:spPr>
      </p:pic>
      <p:pic>
        <p:nvPicPr>
          <p:cNvPr id="5" name="Picture 4">
            <a:extLst>
              <a:ext uri="{FF2B5EF4-FFF2-40B4-BE49-F238E27FC236}">
                <a16:creationId xmlns:a16="http://schemas.microsoft.com/office/drawing/2014/main" id="{45CDEAEB-EE7C-6A5E-E5CC-F56E844C2165}"/>
              </a:ext>
            </a:extLst>
          </p:cNvPr>
          <p:cNvPicPr>
            <a:picLocks noChangeAspect="1"/>
          </p:cNvPicPr>
          <p:nvPr/>
        </p:nvPicPr>
        <p:blipFill>
          <a:blip r:embed="rId4"/>
          <a:stretch>
            <a:fillRect/>
          </a:stretch>
        </p:blipFill>
        <p:spPr>
          <a:xfrm>
            <a:off x="268941" y="296508"/>
            <a:ext cx="3290071" cy="1181100"/>
          </a:xfrm>
          <a:prstGeom prst="rect">
            <a:avLst/>
          </a:prstGeom>
          <a:effectLst>
            <a:outerShdw blurRad="1163339" dist="50800" dir="5400000" algn="ctr" rotWithShape="0">
              <a:schemeClr val="accent2">
                <a:lumMod val="50000"/>
                <a:alpha val="0"/>
              </a:schemeClr>
            </a:outerShdw>
          </a:effectLst>
        </p:spPr>
      </p:pic>
      <p:sp>
        <p:nvSpPr>
          <p:cNvPr id="6" name="TextBox 5">
            <a:extLst>
              <a:ext uri="{FF2B5EF4-FFF2-40B4-BE49-F238E27FC236}">
                <a16:creationId xmlns:a16="http://schemas.microsoft.com/office/drawing/2014/main" id="{B0868713-A980-CF1B-7DD8-36BC94711373}"/>
              </a:ext>
            </a:extLst>
          </p:cNvPr>
          <p:cNvSpPr txBox="1"/>
          <p:nvPr/>
        </p:nvSpPr>
        <p:spPr>
          <a:xfrm>
            <a:off x="309831" y="2919841"/>
            <a:ext cx="3818708" cy="954107"/>
          </a:xfrm>
          <a:prstGeom prst="rect">
            <a:avLst/>
          </a:prstGeom>
          <a:noFill/>
        </p:spPr>
        <p:txBody>
          <a:bodyPr wrap="square" rtlCol="0">
            <a:spAutoFit/>
          </a:bodyPr>
          <a:lstStyle/>
          <a:p>
            <a:pPr algn="ctr"/>
            <a:r>
              <a:rPr lang="en-US" sz="2800" b="1" dirty="0"/>
              <a:t>CROP PRODUCTION ANALYSIS IN INDIA</a:t>
            </a:r>
          </a:p>
        </p:txBody>
      </p:sp>
      <p:sp>
        <p:nvSpPr>
          <p:cNvPr id="7" name="TextBox 6">
            <a:extLst>
              <a:ext uri="{FF2B5EF4-FFF2-40B4-BE49-F238E27FC236}">
                <a16:creationId xmlns:a16="http://schemas.microsoft.com/office/drawing/2014/main" id="{24F0F77D-D628-74FF-76D4-615041A53098}"/>
              </a:ext>
            </a:extLst>
          </p:cNvPr>
          <p:cNvSpPr txBox="1"/>
          <p:nvPr/>
        </p:nvSpPr>
        <p:spPr>
          <a:xfrm>
            <a:off x="309831" y="578939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5</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October 2024</a:t>
            </a:r>
            <a:endParaRPr lang="en-US" sz="2000" b="1" dirty="0">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3324558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21CEBF-E34A-1D30-1BA1-ECEC5940822F}"/>
              </a:ext>
            </a:extLst>
          </p:cNvPr>
          <p:cNvSpPr txBox="1"/>
          <p:nvPr/>
        </p:nvSpPr>
        <p:spPr>
          <a:xfrm>
            <a:off x="902208" y="1343025"/>
            <a:ext cx="6198108" cy="3970318"/>
          </a:xfrm>
          <a:prstGeom prst="rect">
            <a:avLst/>
          </a:prstGeom>
          <a:noFill/>
        </p:spPr>
        <p:txBody>
          <a:bodyPr wrap="square">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Segoe UI" panose="020B0502040204020203" pitchFamily="34" charset="0"/>
                <a:ea typeface="Aptos" panose="020B0004020202020204" pitchFamily="34" charset="0"/>
                <a:cs typeface="Segoe UI" panose="020B0502040204020203" pitchFamily="34" charset="0"/>
              </a:rPr>
              <a:t>Executive Summary</a:t>
            </a:r>
          </a:p>
          <a:p>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Introduction</a:t>
            </a:r>
          </a:p>
          <a:p>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Methodology</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endParaRPr lang="en-US"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Results</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endParaRPr lang="en-US"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Conclusion</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7" name="TextBox 6">
            <a:extLst>
              <a:ext uri="{FF2B5EF4-FFF2-40B4-BE49-F238E27FC236}">
                <a16:creationId xmlns:a16="http://schemas.microsoft.com/office/drawing/2014/main" id="{9B4194AB-A799-1EB5-798B-D1E37FD4E6FB}"/>
              </a:ext>
            </a:extLst>
          </p:cNvPr>
          <p:cNvSpPr txBox="1"/>
          <p:nvPr/>
        </p:nvSpPr>
        <p:spPr>
          <a:xfrm>
            <a:off x="902208" y="376893"/>
            <a:ext cx="6096000" cy="523220"/>
          </a:xfrm>
          <a:prstGeom prst="rect">
            <a:avLst/>
          </a:prstGeom>
          <a:noFill/>
        </p:spPr>
        <p:txBody>
          <a:bodyPr wrap="square">
            <a:spAutoFit/>
          </a:bodyPr>
          <a:lstStyle/>
          <a:p>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Outline</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83008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AD1F-2F98-44F6-0915-DE7D9A8935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6F81D2-3F97-B643-9D0C-E5FE1A993AF6}"/>
              </a:ext>
            </a:extLst>
          </p:cNvPr>
          <p:cNvSpPr txBox="1"/>
          <p:nvPr/>
        </p:nvSpPr>
        <p:spPr>
          <a:xfrm>
            <a:off x="671513" y="1128713"/>
            <a:ext cx="11087099" cy="4893647"/>
          </a:xfrm>
          <a:prstGeom prst="rect">
            <a:avLst/>
          </a:prstGeom>
          <a:noFill/>
        </p:spPr>
        <p:txBody>
          <a:bodyPr wrap="square">
            <a:spAutoFit/>
          </a:bodyPr>
          <a:lstStyle/>
          <a:p>
            <a:pPr algn="just"/>
            <a:r>
              <a:rPr lang="en-US" sz="2400" b="1" kern="100" dirty="0">
                <a:effectLst/>
                <a:latin typeface="Segoe UI" panose="020B0502040204020203" pitchFamily="34" charset="0"/>
                <a:ea typeface="Aptos" panose="020B0004020202020204" pitchFamily="34" charset="0"/>
                <a:cs typeface="Segoe UI" panose="020B0502040204020203" pitchFamily="34" charset="0"/>
              </a:rPr>
              <a:t>Summary of methodologies</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Collection through csv file downloaded using link for Exploratory Data Analysis and determining factors affecting </a:t>
            </a:r>
            <a:r>
              <a:rPr lang="en-US" sz="2400" kern="100" dirty="0">
                <a:latin typeface="Segoe UI" panose="020B0502040204020203" pitchFamily="34" charset="0"/>
                <a:ea typeface="Aptos" panose="020B0004020202020204" pitchFamily="34" charset="0"/>
                <a:cs typeface="Segoe UI" panose="020B0502040204020203" pitchFamily="34" charset="0"/>
              </a:rPr>
              <a:t>crop production and also predicting crop production</a:t>
            </a:r>
            <a:r>
              <a:rPr lang="en-US" sz="2400" kern="100" dirty="0">
                <a:effectLst/>
                <a:latin typeface="Segoe UI" panose="020B0502040204020203" pitchFamily="34" charset="0"/>
                <a:ea typeface="Aptos" panose="020B0004020202020204" pitchFamily="34" charset="0"/>
                <a:cs typeface="Segoe UI" panose="020B0502040204020203" pitchFamily="34" charset="0"/>
              </a:rPr>
              <a:t>.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Wrangling after importing data into </a:t>
            </a:r>
            <a:r>
              <a:rPr lang="en-US" sz="2400" kern="100" dirty="0">
                <a:latin typeface="Segoe UI" panose="020B0502040204020203" pitchFamily="34" charset="0"/>
                <a:ea typeface="Aptos" panose="020B0004020202020204" pitchFamily="34" charset="0"/>
                <a:cs typeface="Segoe UI" panose="020B0502040204020203" pitchFamily="34" charset="0"/>
              </a:rPr>
              <a:t>SQLite</a:t>
            </a:r>
            <a:r>
              <a:rPr lang="en-US" sz="2400" kern="100" dirty="0">
                <a:effectLst/>
                <a:latin typeface="Segoe UI" panose="020B0502040204020203" pitchFamily="34" charset="0"/>
                <a:ea typeface="Aptos" panose="020B0004020202020204" pitchFamily="34" charset="0"/>
                <a:cs typeface="Segoe UI" panose="020B0502040204020203" pitchFamily="34" charset="0"/>
              </a:rPr>
              <a:t> and using </a:t>
            </a:r>
            <a:r>
              <a:rPr lang="en-US" sz="2400" kern="100" dirty="0">
                <a:latin typeface="Segoe UI" panose="020B0502040204020203" pitchFamily="34" charset="0"/>
                <a:ea typeface="Aptos" panose="020B0004020202020204" pitchFamily="34" charset="0"/>
                <a:cs typeface="Segoe UI" panose="020B0502040204020203" pitchFamily="34" charset="0"/>
              </a:rPr>
              <a:t>SQL</a:t>
            </a:r>
            <a:r>
              <a:rPr lang="en-US" sz="2400" kern="100" dirty="0">
                <a:effectLst/>
                <a:latin typeface="Segoe UI" panose="020B0502040204020203" pitchFamily="34" charset="0"/>
                <a:ea typeface="Aptos" panose="020B0004020202020204" pitchFamily="34" charset="0"/>
                <a:cs typeface="Segoe UI" panose="020B0502040204020203" pitchFamily="34" charset="0"/>
              </a:rPr>
              <a:t> for sampling data, dealing with Nulls, ‘0’ and blank values and </a:t>
            </a:r>
            <a:r>
              <a:rPr lang="en-US" sz="2400" dirty="0">
                <a:solidFill>
                  <a:schemeClr val="accent3">
                    <a:lumMod val="25000"/>
                  </a:schemeClr>
                </a:solidFill>
                <a:latin typeface="Segoe UI" panose="020B0502040204020203" pitchFamily="34" charset="0"/>
                <a:cs typeface="Segoe UI" panose="020B0502040204020203" pitchFamily="34" charset="0"/>
              </a:rPr>
              <a:t>converting of certain data types.</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Exploratory Data Analysis by creation of visualization dashboards and story in Tableau.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r>
              <a:rPr lang="en-US" sz="2400" b="1" kern="100" dirty="0">
                <a:effectLst/>
                <a:latin typeface="Segoe UI" panose="020B0502040204020203" pitchFamily="34" charset="0"/>
                <a:ea typeface="Aptos" panose="020B0004020202020204" pitchFamily="34" charset="0"/>
                <a:cs typeface="Segoe UI" panose="020B0502040204020203" pitchFamily="34" charset="0"/>
              </a:rPr>
              <a:t>Summary of all results</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Exploratory Data Analysis result.</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Analysis of factors affecting </a:t>
            </a:r>
            <a:r>
              <a:rPr lang="en-US" sz="2400" kern="100" dirty="0">
                <a:latin typeface="Segoe UI" panose="020B0502040204020203" pitchFamily="34" charset="0"/>
                <a:ea typeface="Aptos" panose="020B0004020202020204" pitchFamily="34" charset="0"/>
                <a:cs typeface="Segoe UI" panose="020B0502040204020203" pitchFamily="34" charset="0"/>
              </a:rPr>
              <a:t>crop production and also predicting crop production</a:t>
            </a:r>
            <a:r>
              <a:rPr lang="en-US" sz="2400" kern="100" dirty="0">
                <a:effectLst/>
                <a:latin typeface="Segoe UI" panose="020B0502040204020203" pitchFamily="34" charset="0"/>
                <a:ea typeface="Aptos" panose="020B0004020202020204" pitchFamily="34" charset="0"/>
                <a:cs typeface="Segoe UI" panose="020B0502040204020203" pitchFamily="34" charset="0"/>
              </a:rPr>
              <a:t>.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DEEAB022-D953-29C9-3E9B-7613C784736F}"/>
              </a:ext>
            </a:extLst>
          </p:cNvPr>
          <p:cNvSpPr txBox="1"/>
          <p:nvPr/>
        </p:nvSpPr>
        <p:spPr>
          <a:xfrm>
            <a:off x="671513" y="466308"/>
            <a:ext cx="6096000" cy="523220"/>
          </a:xfrm>
          <a:prstGeom prst="rect">
            <a:avLst/>
          </a:prstGeom>
          <a:noFill/>
        </p:spPr>
        <p:txBody>
          <a:bodyPr wrap="square">
            <a:spAutoFit/>
          </a:bodyPr>
          <a:lstStyle/>
          <a:p>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Executive Summary</a:t>
            </a:r>
            <a:endParaRPr lang="en-US" sz="2800" dirty="0">
              <a:solidFill>
                <a:schemeClr val="tx2">
                  <a:lumMod val="75000"/>
                  <a:lumOff val="25000"/>
                </a:schemeClr>
              </a:solidFill>
              <a:latin typeface="Abadi" panose="020B0604020104020204" pitchFamily="34" charset="0"/>
            </a:endParaRPr>
          </a:p>
        </p:txBody>
      </p:sp>
    </p:spTree>
    <p:extLst>
      <p:ext uri="{BB962C8B-B14F-4D97-AF65-F5344CB8AC3E}">
        <p14:creationId xmlns:p14="http://schemas.microsoft.com/office/powerpoint/2010/main" val="2617000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CB84-B3B8-2889-0849-71A3DAA5AE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92CD62-70DA-1E87-C02C-4296E2D77FD3}"/>
              </a:ext>
            </a:extLst>
          </p:cNvPr>
          <p:cNvSpPr txBox="1"/>
          <p:nvPr/>
        </p:nvSpPr>
        <p:spPr>
          <a:xfrm>
            <a:off x="659241" y="1111945"/>
            <a:ext cx="10970784" cy="5016758"/>
          </a:xfrm>
          <a:prstGeom prst="rect">
            <a:avLst/>
          </a:prstGeom>
          <a:noFill/>
        </p:spPr>
        <p:txBody>
          <a:bodyPr wrap="square">
            <a:spAutoFit/>
          </a:bodyPr>
          <a:lstStyle/>
          <a:p>
            <a:pPr algn="just"/>
            <a:r>
              <a:rPr lang="en-US" sz="2000" b="1" u="sng" kern="100" dirty="0">
                <a:effectLst/>
                <a:latin typeface="Segoe UI" panose="020B0502040204020203" pitchFamily="34" charset="0"/>
                <a:ea typeface="Aptos" panose="020B0004020202020204" pitchFamily="34" charset="0"/>
                <a:cs typeface="Segoe UI" panose="020B0502040204020203" pitchFamily="34" charset="0"/>
              </a:rPr>
              <a:t>Project background and context</a:t>
            </a:r>
            <a:endParaRPr lang="en-IN" sz="2000" kern="100" dirty="0">
              <a:effectLst/>
              <a:latin typeface="Segoe UI" panose="020B0502040204020203" pitchFamily="34" charset="0"/>
              <a:ea typeface="Aptos" panose="020B0004020202020204" pitchFamily="34" charset="0"/>
              <a:cs typeface="Segoe UI" panose="020B0502040204020203" pitchFamily="34" charset="0"/>
            </a:endParaRPr>
          </a:p>
          <a:p>
            <a:pPr algn="just"/>
            <a:endParaRPr lang="en-IN" sz="2000" b="1" u="sng" dirty="0">
              <a:latin typeface="Segoe UI" panose="020B0502040204020203" pitchFamily="34" charset="0"/>
              <a:cs typeface="Segoe UI" panose="020B0502040204020203" pitchFamily="34" charset="0"/>
            </a:endParaRPr>
          </a:p>
          <a:p>
            <a:pPr algn="just"/>
            <a:r>
              <a:rPr lang="en-IN" sz="2000" b="1" u="sng" dirty="0">
                <a:effectLst/>
                <a:latin typeface="Segoe UI" panose="020B0502040204020203" pitchFamily="34" charset="0"/>
                <a:cs typeface="Segoe UI" panose="020B0502040204020203" pitchFamily="34" charset="0"/>
              </a:rPr>
              <a:t>Problem Statement</a:t>
            </a:r>
            <a:endParaRPr lang="en-IN" sz="2000" b="1" u="sng" dirty="0">
              <a:latin typeface="Segoe UI" panose="020B0502040204020203" pitchFamily="34" charset="0"/>
              <a:cs typeface="Segoe UI" panose="020B0502040204020203" pitchFamily="34" charset="0"/>
            </a:endParaRPr>
          </a:p>
          <a:p>
            <a:pPr algn="just"/>
            <a:endParaRPr lang="en-IN" sz="2000" dirty="0">
              <a:effectLst/>
              <a:latin typeface="Segoe UI" panose="020B0502040204020203" pitchFamily="34" charset="0"/>
              <a:cs typeface="Segoe UI" panose="020B0502040204020203" pitchFamily="34" charset="0"/>
            </a:endParaRPr>
          </a:p>
          <a:p>
            <a:pPr algn="just"/>
            <a:r>
              <a:rPr lang="en-IN" sz="2000" dirty="0">
                <a:effectLst/>
                <a:latin typeface="Segoe UI" panose="020B0502040204020203" pitchFamily="34" charset="0"/>
                <a:cs typeface="Segoe UI" panose="020B0502040204020203" pitchFamily="34" charset="0"/>
              </a:rPr>
              <a:t>The Agriculture business domain, as a vital part of the overall supply chain, is expected to highly evolve in the upcoming years via the developments, which are taking place on the side of the Future Internet. This dataset provides a huge amount of information on crop production in India ranging from several years. </a:t>
            </a:r>
          </a:p>
          <a:p>
            <a:pPr algn="just"/>
            <a:endParaRPr lang="en-IN" sz="2000" dirty="0">
              <a:latin typeface="Segoe UI" panose="020B0502040204020203" pitchFamily="34" charset="0"/>
              <a:cs typeface="Segoe UI" panose="020B0502040204020203" pitchFamily="34" charset="0"/>
            </a:endParaRPr>
          </a:p>
          <a:p>
            <a:pPr algn="just"/>
            <a:r>
              <a:rPr lang="en-IN" sz="2000" b="1" u="sng" dirty="0">
                <a:effectLst/>
                <a:latin typeface="Segoe UI" panose="020B0502040204020203" pitchFamily="34" charset="0"/>
                <a:cs typeface="Segoe UI" panose="020B0502040204020203" pitchFamily="34" charset="0"/>
              </a:rPr>
              <a:t>Task</a:t>
            </a:r>
          </a:p>
          <a:p>
            <a:pPr algn="just"/>
            <a:r>
              <a:rPr lang="en-IN" sz="2000" dirty="0">
                <a:effectLst/>
                <a:latin typeface="Segoe UI" panose="020B0502040204020203" pitchFamily="34" charset="0"/>
                <a:cs typeface="Segoe UI" panose="020B0502040204020203" pitchFamily="34" charset="0"/>
              </a:rPr>
              <a:t>Based on the Information the ultimate goal would be to predict crop production and find important insights highlighting key indicators and metrics that influence crop production. </a:t>
            </a:r>
          </a:p>
          <a:p>
            <a:pPr algn="just"/>
            <a:endParaRPr lang="en-IN" sz="2000" dirty="0">
              <a:effectLst/>
              <a:latin typeface="Segoe UI" panose="020B0502040204020203" pitchFamily="34" charset="0"/>
              <a:cs typeface="Segoe UI" panose="020B0502040204020203" pitchFamily="34" charset="0"/>
            </a:endParaRPr>
          </a:p>
          <a:p>
            <a:pPr algn="just"/>
            <a:r>
              <a:rPr lang="en-IN" sz="2000" dirty="0">
                <a:effectLst/>
                <a:latin typeface="Segoe UI" panose="020B0502040204020203" pitchFamily="34" charset="0"/>
                <a:cs typeface="Segoe UI" panose="020B0502040204020203" pitchFamily="34" charset="0"/>
              </a:rPr>
              <a:t>Make views and dashboards first and also make a story out of it.</a:t>
            </a:r>
          </a:p>
          <a:p>
            <a:pPr algn="just"/>
            <a:r>
              <a:rPr lang="en-IN" sz="2000" dirty="0">
                <a:effectLst/>
                <a:latin typeface="Segoe UI" panose="020B0502040204020203" pitchFamily="34" charset="0"/>
                <a:cs typeface="Segoe UI" panose="020B0502040204020203" pitchFamily="34" charset="0"/>
              </a:rPr>
              <a:t> </a:t>
            </a:r>
            <a:br>
              <a:rPr lang="en-IN" sz="2000" dirty="0">
                <a:effectLst/>
                <a:latin typeface="Segoe UI" panose="020B0502040204020203" pitchFamily="34" charset="0"/>
                <a:cs typeface="Segoe UI" panose="020B0502040204020203" pitchFamily="34" charset="0"/>
              </a:rPr>
            </a:br>
            <a:r>
              <a:rPr lang="en-IN" sz="2000" dirty="0">
                <a:latin typeface="Segoe UI" panose="020B0502040204020203" pitchFamily="34" charset="0"/>
                <a:cs typeface="Segoe UI" panose="020B0502040204020203" pitchFamily="34" charset="0"/>
              </a:rPr>
              <a:t>S</a:t>
            </a:r>
            <a:r>
              <a:rPr lang="en-IN" sz="2000" dirty="0">
                <a:effectLst/>
                <a:latin typeface="Segoe UI" panose="020B0502040204020203" pitchFamily="34" charset="0"/>
                <a:cs typeface="Segoe UI" panose="020B0502040204020203" pitchFamily="34" charset="0"/>
              </a:rPr>
              <a:t>hare the Tableau </a:t>
            </a:r>
            <a:r>
              <a:rPr lang="en-IN" sz="2000" dirty="0" err="1">
                <a:effectLst/>
                <a:latin typeface="Segoe UI" panose="020B0502040204020203" pitchFamily="34" charset="0"/>
                <a:cs typeface="Segoe UI" panose="020B0502040204020203" pitchFamily="34" charset="0"/>
              </a:rPr>
              <a:t>PublicLink</a:t>
            </a:r>
            <a:r>
              <a:rPr lang="en-IN" sz="2000" dirty="0">
                <a:effectLst/>
                <a:latin typeface="Segoe UI" panose="020B0502040204020203" pitchFamily="34" charset="0"/>
                <a:cs typeface="Segoe UI" panose="020B0502040204020203" pitchFamily="34" charset="0"/>
              </a:rPr>
              <a:t> of </a:t>
            </a:r>
            <a:r>
              <a:rPr lang="en-IN" sz="2000" dirty="0">
                <a:latin typeface="Segoe UI" panose="020B0502040204020203" pitchFamily="34" charset="0"/>
                <a:cs typeface="Segoe UI" panose="020B0502040204020203" pitchFamily="34" charset="0"/>
              </a:rPr>
              <a:t>the</a:t>
            </a:r>
            <a:r>
              <a:rPr lang="en-IN" sz="2000" dirty="0">
                <a:effectLst/>
                <a:latin typeface="Segoe UI" panose="020B0502040204020203" pitchFamily="34" charset="0"/>
                <a:cs typeface="Segoe UI" panose="020B0502040204020203" pitchFamily="34" charset="0"/>
              </a:rPr>
              <a:t> work </a:t>
            </a:r>
          </a:p>
        </p:txBody>
      </p:sp>
      <p:sp>
        <p:nvSpPr>
          <p:cNvPr id="5" name="TextBox 4">
            <a:extLst>
              <a:ext uri="{FF2B5EF4-FFF2-40B4-BE49-F238E27FC236}">
                <a16:creationId xmlns:a16="http://schemas.microsoft.com/office/drawing/2014/main" id="{CEF616E8-EFE3-D915-54B2-C7C0ABD740CF}"/>
              </a:ext>
            </a:extLst>
          </p:cNvPr>
          <p:cNvSpPr txBox="1"/>
          <p:nvPr/>
        </p:nvSpPr>
        <p:spPr>
          <a:xfrm>
            <a:off x="659241" y="390743"/>
            <a:ext cx="6096000" cy="523220"/>
          </a:xfrm>
          <a:prstGeom prst="rect">
            <a:avLst/>
          </a:prstGeom>
          <a:noFill/>
        </p:spPr>
        <p:txBody>
          <a:bodyPr wrap="square">
            <a:spAutoFit/>
          </a:bodyPr>
          <a:lstStyle/>
          <a:p>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Introduction</a:t>
            </a:r>
          </a:p>
        </p:txBody>
      </p:sp>
    </p:spTree>
    <p:extLst>
      <p:ext uri="{BB962C8B-B14F-4D97-AF65-F5344CB8AC3E}">
        <p14:creationId xmlns:p14="http://schemas.microsoft.com/office/powerpoint/2010/main" val="2844702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11009-9556-69BA-92F4-BB00BEBA92CD}"/>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555421B4-4DF8-EDEA-F4A0-398C0B2A00CA}"/>
              </a:ext>
            </a:extLst>
          </p:cNvPr>
          <p:cNvSpPr txBox="1"/>
          <p:nvPr/>
        </p:nvSpPr>
        <p:spPr>
          <a:xfrm>
            <a:off x="1156969" y="986473"/>
            <a:ext cx="1628972" cy="523220"/>
          </a:xfrm>
          <a:prstGeom prst="rect">
            <a:avLst/>
          </a:prstGeom>
          <a:solidFill>
            <a:srgbClr val="0948CB"/>
          </a:solidFill>
        </p:spPr>
        <p:txBody>
          <a:bodyPr wrap="non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1</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8001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087699"/>
            <a:ext cx="10723944" cy="523165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endParaRPr lang="en-US" sz="8800" dirty="0">
              <a:solidFill>
                <a:srgbClr val="0B49CB"/>
              </a:solidFill>
              <a:latin typeface="Abadi"/>
            </a:endParaRP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Data was collected using the download link provided.</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50000"/>
                  </a:schemeClr>
                </a:solidFill>
                <a:latin typeface="Abadi"/>
              </a:rPr>
              <a:t>Wrangling done using Sampling data and dealing with Nulls, </a:t>
            </a:r>
          </a:p>
          <a:p>
            <a:pPr marL="269875" lvl="1" indent="-269875" algn="just">
              <a:lnSpc>
                <a:spcPct val="120000"/>
              </a:lnSpc>
              <a:spcBef>
                <a:spcPts val="1400"/>
              </a:spcBef>
            </a:pPr>
            <a:r>
              <a:rPr lang="en-US" sz="8800" dirty="0">
                <a:solidFill>
                  <a:schemeClr val="accent3">
                    <a:lumMod val="25000"/>
                  </a:schemeClr>
                </a:solidFill>
                <a:latin typeface="Abadi"/>
              </a:rPr>
              <a:t>Perform exploratory data analysis (EDA) using matplotlib </a:t>
            </a:r>
          </a:p>
          <a:p>
            <a:pPr algn="just">
              <a:lnSpc>
                <a:spcPct val="120000"/>
              </a:lnSpc>
              <a:spcBef>
                <a:spcPts val="1400"/>
              </a:spcBef>
            </a:pPr>
            <a:r>
              <a:rPr lang="en-US" sz="8800" dirty="0">
                <a:solidFill>
                  <a:schemeClr val="accent3">
                    <a:lumMod val="25000"/>
                  </a:schemeClr>
                </a:solidFill>
                <a:latin typeface="Abadi"/>
              </a:rPr>
              <a:t>Perform predictive analysis using linear regression models</a:t>
            </a:r>
          </a:p>
          <a:p>
            <a:pPr lvl="1" algn="just">
              <a:lnSpc>
                <a:spcPct val="120000"/>
              </a:lnSpc>
              <a:spcBef>
                <a:spcPts val="1400"/>
              </a:spcBef>
            </a:pPr>
            <a:r>
              <a:rPr lang="en-US" sz="7600" dirty="0">
                <a:solidFill>
                  <a:schemeClr val="bg2">
                    <a:lumMod val="50000"/>
                  </a:schemeClr>
                </a:solidFill>
                <a:latin typeface="Abadi"/>
              </a:rPr>
              <a:t>By preprocessing, allowing us to standardize our data and train-</a:t>
            </a:r>
            <a:r>
              <a:rPr lang="en-US" sz="7600" dirty="0" err="1">
                <a:solidFill>
                  <a:schemeClr val="bg2">
                    <a:lumMod val="50000"/>
                  </a:schemeClr>
                </a:solidFill>
                <a:latin typeface="Abadi"/>
              </a:rPr>
              <a:t>test_split</a:t>
            </a:r>
            <a:r>
              <a:rPr lang="en-US" sz="7600" dirty="0">
                <a:solidFill>
                  <a:schemeClr val="bg2">
                    <a:lumMod val="50000"/>
                  </a:schemeClr>
                </a:solidFill>
                <a:latin typeface="Abadi"/>
              </a:rPr>
              <a:t>, allowing us to train split our data into training and testing data. It appears that we need to find hyperparameters and determine the model with best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417F-564D-0E0A-D7B6-CDD2A40B12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E7017E-B10D-F35B-5686-852C37ED51BF}"/>
              </a:ext>
            </a:extLst>
          </p:cNvPr>
          <p:cNvSpPr txBox="1"/>
          <p:nvPr/>
        </p:nvSpPr>
        <p:spPr>
          <a:xfrm>
            <a:off x="682752" y="1031391"/>
            <a:ext cx="11032998" cy="5632311"/>
          </a:xfrm>
          <a:prstGeom prst="rect">
            <a:avLst/>
          </a:prstGeom>
          <a:noFill/>
        </p:spPr>
        <p:txBody>
          <a:bodyPr wrap="square">
            <a:spAutoFit/>
          </a:bodyPr>
          <a:lstStyle/>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Executive Summary</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Data collection methodology: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was collected using the download link provided.</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data wrangling</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Wrangling done using Sampling data and dealing with Nulls, </a:t>
            </a:r>
            <a:r>
              <a:rPr lang="en-US" sz="2400" kern="100" dirty="0">
                <a:latin typeface="Segoe UI" panose="020B0502040204020203" pitchFamily="34" charset="0"/>
                <a:ea typeface="Aptos" panose="020B0004020202020204" pitchFamily="34" charset="0"/>
                <a:cs typeface="Segoe UI" panose="020B0502040204020203" pitchFamily="34" charset="0"/>
              </a:rPr>
              <a:t>‘0’ and blank values  and </a:t>
            </a:r>
            <a:r>
              <a:rPr lang="en-US" sz="2400" dirty="0">
                <a:solidFill>
                  <a:schemeClr val="accent3">
                    <a:lumMod val="25000"/>
                  </a:schemeClr>
                </a:solidFill>
                <a:latin typeface="Segoe UI" panose="020B0502040204020203" pitchFamily="34" charset="0"/>
                <a:cs typeface="Segoe UI" panose="020B0502040204020203" pitchFamily="34" charset="0"/>
              </a:rPr>
              <a:t>converting of certain data types.</a:t>
            </a:r>
            <a:endParaRPr lang="en-US" sz="2400" kern="100" dirty="0">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exploratory data analysis (EDA) using dashboards </a:t>
            </a:r>
            <a:r>
              <a:rPr lang="en-US" sz="2400" b="1" kern="100" dirty="0" err="1">
                <a:effectLst/>
                <a:latin typeface="Segoe UI" panose="020B0502040204020203" pitchFamily="34" charset="0"/>
                <a:ea typeface="Aptos" panose="020B0004020202020204" pitchFamily="34" charset="0"/>
                <a:cs typeface="Segoe UI" panose="020B0502040204020203" pitchFamily="34" charset="0"/>
              </a:rPr>
              <a:t>visualisations</a:t>
            </a:r>
            <a:r>
              <a:rPr lang="en-US" sz="2400" b="1" kern="100" dirty="0">
                <a:effectLst/>
                <a:latin typeface="Segoe UI" panose="020B0502040204020203" pitchFamily="34" charset="0"/>
                <a:ea typeface="Aptos" panose="020B0004020202020204" pitchFamily="34" charset="0"/>
                <a:cs typeface="Segoe UI" panose="020B0502040204020203" pitchFamily="34" charset="0"/>
              </a:rPr>
              <a:t>. </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analysis of </a:t>
            </a:r>
            <a:r>
              <a:rPr lang="en-US" sz="2400" b="1" kern="100" dirty="0">
                <a:latin typeface="Segoe UI" panose="020B0502040204020203" pitchFamily="34" charset="0"/>
                <a:cs typeface="Segoe UI" panose="020B0502040204020203" pitchFamily="34" charset="0"/>
              </a:rPr>
              <a:t>factors affecting crop production and also predicting crop production. </a:t>
            </a:r>
            <a:endParaRPr lang="en-IN" sz="2400" b="1" kern="100" dirty="0">
              <a:latin typeface="Segoe UI" panose="020B0502040204020203"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By preparing charts in Tableau, dashboards</a:t>
            </a:r>
            <a:r>
              <a:rPr lang="en-US" sz="2400" kern="100" dirty="0">
                <a:latin typeface="Segoe UI" panose="020B0502040204020203" pitchFamily="34" charset="0"/>
                <a:ea typeface="Aptos" panose="020B0004020202020204" pitchFamily="34" charset="0"/>
                <a:cs typeface="Segoe UI" panose="020B0502040204020203" pitchFamily="34" charset="0"/>
              </a:rPr>
              <a:t> and the story a</a:t>
            </a:r>
            <a:r>
              <a:rPr lang="en-US" sz="2400" kern="100" dirty="0">
                <a:effectLst/>
                <a:latin typeface="Segoe UI" panose="020B0502040204020203" pitchFamily="34" charset="0"/>
                <a:ea typeface="Aptos" panose="020B0004020202020204" pitchFamily="34" charset="0"/>
                <a:cs typeface="Segoe UI" panose="020B0502040204020203" pitchFamily="34" charset="0"/>
              </a:rPr>
              <a:t>nalysis of factors affecting </a:t>
            </a:r>
            <a:r>
              <a:rPr lang="en-US" sz="2400" kern="100" dirty="0">
                <a:latin typeface="Segoe UI" panose="020B0502040204020203" pitchFamily="34" charset="0"/>
                <a:ea typeface="Aptos" panose="020B0004020202020204" pitchFamily="34" charset="0"/>
                <a:cs typeface="Segoe UI" panose="020B0502040204020203" pitchFamily="34" charset="0"/>
              </a:rPr>
              <a:t>crop production and also predicting crop production is done.</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C9FFB764-423E-4E12-D193-1263CF7E0B26}"/>
              </a:ext>
            </a:extLst>
          </p:cNvPr>
          <p:cNvSpPr txBox="1"/>
          <p:nvPr/>
        </p:nvSpPr>
        <p:spPr>
          <a:xfrm>
            <a:off x="682752" y="394454"/>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Methodology</a:t>
            </a:r>
          </a:p>
        </p:txBody>
      </p:sp>
    </p:spTree>
    <p:extLst>
      <p:ext uri="{BB962C8B-B14F-4D97-AF65-F5344CB8AC3E}">
        <p14:creationId xmlns:p14="http://schemas.microsoft.com/office/powerpoint/2010/main" val="3339760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1E6BD-99C6-85C1-4653-C25F1CADA3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955065-6223-B80A-803C-D6DB04A1E103}"/>
              </a:ext>
            </a:extLst>
          </p:cNvPr>
          <p:cNvSpPr txBox="1"/>
          <p:nvPr/>
        </p:nvSpPr>
        <p:spPr>
          <a:xfrm>
            <a:off x="1019174" y="1296514"/>
            <a:ext cx="10380345" cy="3970318"/>
          </a:xfrm>
          <a:prstGeom prst="rect">
            <a:avLst/>
          </a:prstGeom>
          <a:noFill/>
        </p:spPr>
        <p:txBody>
          <a:bodyPr wrap="square">
            <a:spAutoFit/>
          </a:bodyPr>
          <a:lstStyle/>
          <a:p>
            <a:pPr marL="450850" indent="-225425" algn="just">
              <a:buFont typeface="Arial" panose="020B0604020202020204" pitchFamily="34" charset="0"/>
              <a:buChar char="•"/>
              <a:tabLst>
                <a:tab pos="1260475" algn="l"/>
              </a:tabLst>
            </a:pPr>
            <a:r>
              <a:rPr lang="en-IN" sz="2800" kern="100" dirty="0">
                <a:latin typeface="Segoe UI" panose="020B0502040204020203" pitchFamily="34" charset="0"/>
                <a:cs typeface="Segoe UI" panose="020B0502040204020203" pitchFamily="34" charset="0"/>
              </a:rPr>
              <a:t>  </a:t>
            </a:r>
            <a:r>
              <a:rPr lang="en-US" sz="2800" kern="100" dirty="0">
                <a:latin typeface="Segoe UI" panose="020B0502040204020203" pitchFamily="34" charset="0"/>
                <a:cs typeface="Segoe UI" panose="020B0502040204020203" pitchFamily="34" charset="0"/>
              </a:rPr>
              <a:t>Data was collected using the download link provided.</a:t>
            </a:r>
          </a:p>
          <a:p>
            <a:pPr marL="457200" indent="-457200" algn="just">
              <a:buFont typeface="Arial" panose="020B0604020202020204" pitchFamily="34" charset="0"/>
              <a:buChar char="•"/>
              <a:tabLst>
                <a:tab pos="1260475" algn="l"/>
              </a:tabLst>
            </a:pPr>
            <a:endParaRPr lang="en-IN" sz="2800" kern="100" dirty="0">
              <a:latin typeface="Segoe UI" panose="020B0502040204020203" pitchFamily="34" charset="0"/>
              <a:cs typeface="Segoe UI" panose="020B0502040204020203" pitchFamily="34" charset="0"/>
            </a:endParaRPr>
          </a:p>
          <a:p>
            <a:pPr marL="635000" lvl="1" indent="-457200" algn="just">
              <a:buFont typeface="Arial" panose="020B0604020202020204" pitchFamily="34" charset="0"/>
              <a:buChar char="•"/>
              <a:tabLst>
                <a:tab pos="914400" algn="l"/>
                <a:tab pos="1260475" algn="l"/>
              </a:tabLst>
            </a:pPr>
            <a:r>
              <a:rPr lang="en-IN" sz="2800" kern="100" dirty="0">
                <a:latin typeface="Segoe UI" panose="020B0502040204020203" pitchFamily="34" charset="0"/>
                <a:cs typeface="Segoe UI" panose="020B0502040204020203" pitchFamily="34" charset="0"/>
              </a:rPr>
              <a:t>Inspecting Data: Check the types and initial content.</a:t>
            </a:r>
          </a:p>
          <a:p>
            <a:pPr marL="635000" lvl="1" indent="-457200" algn="just">
              <a:buFont typeface="Arial" panose="020B0604020202020204" pitchFamily="34" charset="0"/>
              <a:buChar char="•"/>
              <a:tabLst>
                <a:tab pos="914400" algn="l"/>
                <a:tab pos="1260475" algn="l"/>
              </a:tabLst>
            </a:pPr>
            <a:endParaRPr lang="en-IN" sz="2800" kern="100" dirty="0">
              <a:latin typeface="Segoe UI" panose="020B0502040204020203" pitchFamily="34" charset="0"/>
              <a:cs typeface="Segoe UI" panose="020B0502040204020203" pitchFamily="34" charset="0"/>
            </a:endParaRPr>
          </a:p>
          <a:p>
            <a:pPr marL="635000" lvl="0" indent="-457200" algn="just">
              <a:buFont typeface="Arial" panose="020B0604020202020204" pitchFamily="34" charset="0"/>
              <a:buChar char="•"/>
              <a:tabLst>
                <a:tab pos="457200" algn="l"/>
                <a:tab pos="1260475" algn="l"/>
              </a:tabLst>
            </a:pPr>
            <a:r>
              <a:rPr lang="en-US" sz="2800" kern="100" dirty="0">
                <a:latin typeface="Segoe UI" panose="020B0502040204020203" pitchFamily="34" charset="0"/>
                <a:cs typeface="Segoe UI" panose="020B0502040204020203" pitchFamily="34" charset="0"/>
              </a:rPr>
              <a:t>Wrangling done using Sampling data and dealing with  Nulls, ‘0’ and blank values.</a:t>
            </a:r>
          </a:p>
          <a:p>
            <a:pPr marL="635000" lvl="0" indent="-457200" algn="just">
              <a:buFont typeface="Arial" panose="020B0604020202020204" pitchFamily="34" charset="0"/>
              <a:buChar char="•"/>
              <a:tabLst>
                <a:tab pos="457200" algn="l"/>
                <a:tab pos="1260475" algn="l"/>
              </a:tabLst>
            </a:pPr>
            <a:endParaRPr lang="en-IN" sz="2800" kern="100" dirty="0">
              <a:latin typeface="Segoe UI" panose="020B0502040204020203" pitchFamily="34" charset="0"/>
              <a:cs typeface="Segoe UI" panose="020B0502040204020203" pitchFamily="34" charset="0"/>
            </a:endParaRPr>
          </a:p>
          <a:p>
            <a:pPr marL="635000" lvl="0" indent="-457200" algn="just">
              <a:buFont typeface="Arial" panose="020B0604020202020204" pitchFamily="34" charset="0"/>
              <a:buChar char="•"/>
              <a:tabLst>
                <a:tab pos="457200" algn="l"/>
                <a:tab pos="1260475" algn="l"/>
              </a:tabLst>
            </a:pPr>
            <a:r>
              <a:rPr lang="en-IN" sz="2800" kern="100" dirty="0">
                <a:latin typeface="Segoe UI" panose="020B0502040204020203" pitchFamily="34" charset="0"/>
                <a:cs typeface="Segoe UI" panose="020B0502040204020203" pitchFamily="34" charset="0"/>
              </a:rPr>
              <a:t>Data Type Conversion: Convert fields to the appropriate types.</a:t>
            </a:r>
          </a:p>
        </p:txBody>
      </p:sp>
      <p:sp>
        <p:nvSpPr>
          <p:cNvPr id="5" name="TextBox 4">
            <a:extLst>
              <a:ext uri="{FF2B5EF4-FFF2-40B4-BE49-F238E27FC236}">
                <a16:creationId xmlns:a16="http://schemas.microsoft.com/office/drawing/2014/main" id="{38A0ECB6-79D3-4775-2A34-2CF80CAD2296}"/>
              </a:ext>
            </a:extLst>
          </p:cNvPr>
          <p:cNvSpPr txBox="1"/>
          <p:nvPr/>
        </p:nvSpPr>
        <p:spPr>
          <a:xfrm>
            <a:off x="897636" y="596765"/>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Data Collection and its Presentation</a:t>
            </a:r>
          </a:p>
        </p:txBody>
      </p:sp>
    </p:spTree>
    <p:extLst>
      <p:ext uri="{BB962C8B-B14F-4D97-AF65-F5344CB8AC3E}">
        <p14:creationId xmlns:p14="http://schemas.microsoft.com/office/powerpoint/2010/main" val="1413037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C978-A50B-D0FB-46C8-494E54371E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1F8915-AE61-EC3F-5F6D-E3FD0EC22777}"/>
              </a:ext>
            </a:extLst>
          </p:cNvPr>
          <p:cNvSpPr txBox="1"/>
          <p:nvPr/>
        </p:nvSpPr>
        <p:spPr>
          <a:xfrm>
            <a:off x="259555" y="775233"/>
            <a:ext cx="6096000"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- 1</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61CB9A26-FB29-62DE-260F-D361F2F1AA0D}"/>
              </a:ext>
            </a:extLst>
          </p:cNvPr>
          <p:cNvSpPr txBox="1"/>
          <p:nvPr/>
        </p:nvSpPr>
        <p:spPr>
          <a:xfrm>
            <a:off x="259555" y="335566"/>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2" name="Picture 1">
            <a:extLst>
              <a:ext uri="{FF2B5EF4-FFF2-40B4-BE49-F238E27FC236}">
                <a16:creationId xmlns:a16="http://schemas.microsoft.com/office/drawing/2014/main" id="{2046234E-2C8C-DB7B-2C9B-027433370F6C}"/>
              </a:ext>
            </a:extLst>
          </p:cNvPr>
          <p:cNvPicPr>
            <a:picLocks noChangeAspect="1"/>
          </p:cNvPicPr>
          <p:nvPr/>
        </p:nvPicPr>
        <p:blipFill>
          <a:blip r:embed="rId2"/>
          <a:stretch>
            <a:fillRect/>
          </a:stretch>
        </p:blipFill>
        <p:spPr>
          <a:xfrm>
            <a:off x="409574" y="1330516"/>
            <a:ext cx="11406189" cy="5191918"/>
          </a:xfrm>
          <a:prstGeom prst="rect">
            <a:avLst/>
          </a:prstGeom>
        </p:spPr>
      </p:pic>
    </p:spTree>
    <p:extLst>
      <p:ext uri="{BB962C8B-B14F-4D97-AF65-F5344CB8AC3E}">
        <p14:creationId xmlns:p14="http://schemas.microsoft.com/office/powerpoint/2010/main" val="4280113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D18F-DA7E-0C69-CA05-873B46DB1B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A76700-F298-1F5C-966B-6EB0AF3A20B2}"/>
              </a:ext>
            </a:extLst>
          </p:cNvPr>
          <p:cNvSpPr txBox="1"/>
          <p:nvPr/>
        </p:nvSpPr>
        <p:spPr>
          <a:xfrm>
            <a:off x="280225" y="738448"/>
            <a:ext cx="6096000"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- 2</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85981FE9-D32D-DD36-5565-9A7BFB84AEA7}"/>
              </a:ext>
            </a:extLst>
          </p:cNvPr>
          <p:cNvSpPr txBox="1"/>
          <p:nvPr/>
        </p:nvSpPr>
        <p:spPr>
          <a:xfrm>
            <a:off x="280225" y="261995"/>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2" name="Picture 1">
            <a:extLst>
              <a:ext uri="{FF2B5EF4-FFF2-40B4-BE49-F238E27FC236}">
                <a16:creationId xmlns:a16="http://schemas.microsoft.com/office/drawing/2014/main" id="{7773B1C8-F358-3A46-5CE3-8E790629D924}"/>
              </a:ext>
            </a:extLst>
          </p:cNvPr>
          <p:cNvPicPr>
            <a:picLocks noChangeAspect="1"/>
          </p:cNvPicPr>
          <p:nvPr/>
        </p:nvPicPr>
        <p:blipFill>
          <a:blip r:embed="rId2"/>
          <a:stretch>
            <a:fillRect/>
          </a:stretch>
        </p:blipFill>
        <p:spPr>
          <a:xfrm>
            <a:off x="423863" y="1261668"/>
            <a:ext cx="11434762" cy="5334337"/>
          </a:xfrm>
          <a:prstGeom prst="rect">
            <a:avLst/>
          </a:prstGeom>
        </p:spPr>
      </p:pic>
    </p:spTree>
    <p:extLst>
      <p:ext uri="{BB962C8B-B14F-4D97-AF65-F5344CB8AC3E}">
        <p14:creationId xmlns:p14="http://schemas.microsoft.com/office/powerpoint/2010/main" val="253385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B123-3DCC-05BA-9D4F-2EA277B9CD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BD817E-5593-0C25-620F-0CA78FFAFCA6}"/>
              </a:ext>
            </a:extLst>
          </p:cNvPr>
          <p:cNvSpPr txBox="1"/>
          <p:nvPr/>
        </p:nvSpPr>
        <p:spPr>
          <a:xfrm>
            <a:off x="251650" y="568571"/>
            <a:ext cx="6096000"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- 3</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5AB865A3-CFCA-52CD-6393-906CD3769AEB}"/>
              </a:ext>
            </a:extLst>
          </p:cNvPr>
          <p:cNvSpPr txBox="1"/>
          <p:nvPr/>
        </p:nvSpPr>
        <p:spPr>
          <a:xfrm>
            <a:off x="251650" y="179690"/>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2" name="Picture 1">
            <a:extLst>
              <a:ext uri="{FF2B5EF4-FFF2-40B4-BE49-F238E27FC236}">
                <a16:creationId xmlns:a16="http://schemas.microsoft.com/office/drawing/2014/main" id="{1F02E9E4-A0FE-D5C7-5D7C-66859E7CB889}"/>
              </a:ext>
            </a:extLst>
          </p:cNvPr>
          <p:cNvPicPr>
            <a:picLocks noChangeAspect="1"/>
          </p:cNvPicPr>
          <p:nvPr/>
        </p:nvPicPr>
        <p:blipFill>
          <a:blip r:embed="rId2"/>
          <a:stretch>
            <a:fillRect/>
          </a:stretch>
        </p:blipFill>
        <p:spPr>
          <a:xfrm>
            <a:off x="395288" y="1091791"/>
            <a:ext cx="11449050" cy="5480459"/>
          </a:xfrm>
          <a:prstGeom prst="rect">
            <a:avLst/>
          </a:prstGeom>
        </p:spPr>
      </p:pic>
    </p:spTree>
    <p:extLst>
      <p:ext uri="{BB962C8B-B14F-4D97-AF65-F5344CB8AC3E}">
        <p14:creationId xmlns:p14="http://schemas.microsoft.com/office/powerpoint/2010/main" val="3926169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57D7-3564-B858-E196-1D5708141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B10256-2777-7963-4B5E-D6CFECE7B767}"/>
              </a:ext>
            </a:extLst>
          </p:cNvPr>
          <p:cNvSpPr txBox="1"/>
          <p:nvPr/>
        </p:nvSpPr>
        <p:spPr>
          <a:xfrm>
            <a:off x="251651" y="608268"/>
            <a:ext cx="6096000"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- 4</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B7B0C1FF-EB39-D3CF-AA50-AA50A6D9CFC6}"/>
              </a:ext>
            </a:extLst>
          </p:cNvPr>
          <p:cNvSpPr txBox="1"/>
          <p:nvPr/>
        </p:nvSpPr>
        <p:spPr>
          <a:xfrm>
            <a:off x="251651" y="258917"/>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2" name="Picture 1">
            <a:extLst>
              <a:ext uri="{FF2B5EF4-FFF2-40B4-BE49-F238E27FC236}">
                <a16:creationId xmlns:a16="http://schemas.microsoft.com/office/drawing/2014/main" id="{02271068-0161-8056-E644-AFDB3F9552DE}"/>
              </a:ext>
            </a:extLst>
          </p:cNvPr>
          <p:cNvPicPr>
            <a:picLocks noChangeAspect="1"/>
          </p:cNvPicPr>
          <p:nvPr/>
        </p:nvPicPr>
        <p:blipFill>
          <a:blip r:embed="rId2"/>
          <a:stretch>
            <a:fillRect/>
          </a:stretch>
        </p:blipFill>
        <p:spPr>
          <a:xfrm>
            <a:off x="395287" y="1131487"/>
            <a:ext cx="11534775" cy="5467595"/>
          </a:xfrm>
          <a:prstGeom prst="rect">
            <a:avLst/>
          </a:prstGeom>
        </p:spPr>
      </p:pic>
    </p:spTree>
    <p:extLst>
      <p:ext uri="{BB962C8B-B14F-4D97-AF65-F5344CB8AC3E}">
        <p14:creationId xmlns:p14="http://schemas.microsoft.com/office/powerpoint/2010/main" val="623219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7BC48-2E57-1486-0477-FF86B2139F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121C68-ED4E-4DC8-E32F-5510C63B44E1}"/>
              </a:ext>
            </a:extLst>
          </p:cNvPr>
          <p:cNvSpPr txBox="1"/>
          <p:nvPr/>
        </p:nvSpPr>
        <p:spPr>
          <a:xfrm>
            <a:off x="1185544" y="1015048"/>
            <a:ext cx="1700531" cy="523220"/>
          </a:xfrm>
          <a:prstGeom prst="rect">
            <a:avLst/>
          </a:prstGeom>
          <a:solidFill>
            <a:srgbClr val="0948CB"/>
          </a:solidFill>
        </p:spPr>
        <p:txBody>
          <a:bodyPr wrap="squar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2</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61077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BA0BB-3431-7F12-081B-1160ED597E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C9F905-F414-8264-236B-F6C76D5A7A6D}"/>
              </a:ext>
            </a:extLst>
          </p:cNvPr>
          <p:cNvSpPr txBox="1"/>
          <p:nvPr/>
        </p:nvSpPr>
        <p:spPr>
          <a:xfrm>
            <a:off x="597408" y="898695"/>
            <a:ext cx="6096000" cy="523220"/>
          </a:xfrm>
          <a:prstGeom prst="rect">
            <a:avLst/>
          </a:prstGeom>
          <a:noFill/>
        </p:spPr>
        <p:txBody>
          <a:bodyPr wrap="square">
            <a:spAutoFit/>
          </a:bodyPr>
          <a:lstStyle/>
          <a:p>
            <a:pPr>
              <a:tabLst>
                <a:tab pos="1260475" algn="l"/>
              </a:tabLst>
            </a:pPr>
            <a:r>
              <a:rPr lang="en-US" sz="2800" b="1" u="sng" kern="100" dirty="0">
                <a:effectLst/>
                <a:latin typeface="Segoe UI" panose="020B0502040204020203" pitchFamily="34" charset="0"/>
                <a:ea typeface="Aptos" panose="020B0004020202020204" pitchFamily="34" charset="0"/>
                <a:cs typeface="Segoe UI" panose="020B0502040204020203" pitchFamily="34" charset="0"/>
              </a:rPr>
              <a:t>Exploratory data analysis results</a:t>
            </a:r>
            <a:endParaRPr lang="en-IN" sz="2800" b="1" u="sng"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F538484D-528F-3B3A-5754-0655A903162D}"/>
              </a:ext>
            </a:extLst>
          </p:cNvPr>
          <p:cNvSpPr txBox="1"/>
          <p:nvPr/>
        </p:nvSpPr>
        <p:spPr>
          <a:xfrm>
            <a:off x="597408" y="492181"/>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Results</a:t>
            </a:r>
          </a:p>
        </p:txBody>
      </p:sp>
      <p:sp>
        <p:nvSpPr>
          <p:cNvPr id="8" name="TextBox 7">
            <a:extLst>
              <a:ext uri="{FF2B5EF4-FFF2-40B4-BE49-F238E27FC236}">
                <a16:creationId xmlns:a16="http://schemas.microsoft.com/office/drawing/2014/main" id="{73D89E20-C988-4F98-04D9-08F923161496}"/>
              </a:ext>
            </a:extLst>
          </p:cNvPr>
          <p:cNvSpPr txBox="1"/>
          <p:nvPr/>
        </p:nvSpPr>
        <p:spPr>
          <a:xfrm>
            <a:off x="597408" y="1505263"/>
            <a:ext cx="10863072" cy="5355312"/>
          </a:xfrm>
          <a:prstGeom prst="rect">
            <a:avLst/>
          </a:prstGeom>
          <a:noFill/>
        </p:spPr>
        <p:txBody>
          <a:bodyPr wrap="square">
            <a:spAutoFit/>
          </a:bodyPr>
          <a:lstStyle/>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Using Exploratory Data Analysis the factors affecting </a:t>
            </a:r>
            <a:r>
              <a:rPr lang="en-US" sz="1800" kern="100" dirty="0">
                <a:latin typeface="Segoe UI" panose="020B0502040204020203" pitchFamily="34" charset="0"/>
                <a:ea typeface="Aptos" panose="020B0004020202020204" pitchFamily="34" charset="0"/>
                <a:cs typeface="Segoe UI" panose="020B0502040204020203" pitchFamily="34" charset="0"/>
              </a:rPr>
              <a:t>crop production like Seasons, Geography, Area of crop were </a:t>
            </a:r>
            <a:r>
              <a:rPr lang="en-US" sz="1800" kern="100" dirty="0" err="1">
                <a:latin typeface="Segoe UI" panose="020B0502040204020203" pitchFamily="34" charset="0"/>
                <a:ea typeface="Aptos" panose="020B0004020202020204" pitchFamily="34" charset="0"/>
                <a:cs typeface="Segoe UI" panose="020B0502040204020203" pitchFamily="34" charset="0"/>
              </a:rPr>
              <a:t>analysed</a:t>
            </a:r>
            <a:r>
              <a:rPr lang="en-US" sz="1800" kern="100" dirty="0">
                <a:latin typeface="Segoe UI" panose="020B0502040204020203" pitchFamily="34" charset="0"/>
                <a:ea typeface="Aptos" panose="020B0004020202020204" pitchFamily="34" charset="0"/>
                <a:cs typeface="Segoe UI" panose="020B0502040204020203" pitchFamily="34" charset="0"/>
              </a:rPr>
              <a:t> and also prediction of crop production based on previous pattern was also found out</a:t>
            </a:r>
            <a:r>
              <a:rPr lang="en-US" sz="1800" kern="100" dirty="0">
                <a:effectLst/>
                <a:latin typeface="Segoe UI" panose="020B0502040204020203" pitchFamily="34" charset="0"/>
                <a:ea typeface="Aptos" panose="020B0004020202020204" pitchFamily="34" charset="0"/>
                <a:cs typeface="Segoe UI" panose="020B0502040204020203" pitchFamily="34" charset="0"/>
              </a:rPr>
              <a:t>.</a:t>
            </a:r>
          </a:p>
          <a:p>
            <a:pPr marL="11113" lvl="1" algn="just">
              <a:tabLst>
                <a:tab pos="914400" algn="l"/>
              </a:tabLst>
            </a:pPr>
            <a:endParaRPr lang="en-US" kern="100" dirty="0">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-1</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The  Bar chart showing Crop production by Year displays the Year 2011 as the year with highest Crop production during the period covering 1998 to 2014. Alongside, the Bubble chart showing the State-wise production of Cereals / Millets in Crop production displays that Uttar Pradesh has the highest production when it comes to Wheat and is followed by Rice. Similar is the case of Punjab while West Bengal is majorly Rice producing State. The other chart where color was used to identify crops helped to identify easily the State which produces the highes</a:t>
            </a:r>
            <a:r>
              <a:rPr lang="en-US" kern="100" dirty="0">
                <a:latin typeface="Segoe UI" panose="020B0502040204020203" pitchFamily="34" charset="0"/>
                <a:ea typeface="Aptos" panose="020B0004020202020204" pitchFamily="34" charset="0"/>
                <a:cs typeface="Segoe UI" panose="020B0502040204020203" pitchFamily="34" charset="0"/>
              </a:rPr>
              <a:t>t quantity of any particular crop. The filter option in the ‘Crop production by Year’ Bar chart when used, can give the year-wise state-wise Cereals / Millets crop production.</a:t>
            </a:r>
          </a:p>
          <a:p>
            <a:pPr marL="11113" lvl="1" algn="just">
              <a:tabLst>
                <a:tab pos="914400" algn="l"/>
              </a:tabLst>
            </a:pPr>
            <a:endParaRPr lang="en-US" sz="1800"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- 2</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Four Bar charts depicting the Top crops in Rabi season by Production and Area as also in Kharif season by Production and Area identifies Wheat as the Top crop in Rabi season both by Production as well as Area while in case of Kharif season while Sugarcane is th</a:t>
            </a:r>
            <a:r>
              <a:rPr lang="en-US" kern="100" dirty="0">
                <a:latin typeface="Segoe UI" panose="020B0502040204020203" pitchFamily="34" charset="0"/>
                <a:ea typeface="Aptos" panose="020B0004020202020204" pitchFamily="34" charset="0"/>
                <a:cs typeface="Segoe UI" panose="020B0502040204020203" pitchFamily="34" charset="0"/>
              </a:rPr>
              <a:t>e Top crop by Production in case of Top crop by Area in Kharif season it is Rice. </a:t>
            </a:r>
            <a:endParaRPr lang="en-US" sz="1800"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endParaRPr lang="en-US" kern="100" dirty="0">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 </a:t>
            </a:r>
            <a:endParaRPr lang="en-IN" sz="1800" kern="100" dirty="0">
              <a:effectLst/>
              <a:latin typeface="Segoe UI" panose="020B0502040204020203" pitchFamily="34" charset="0"/>
              <a:ea typeface="Aptos" panose="020B0004020202020204" pitchFamily="34" charset="0"/>
              <a:cs typeface="Segoe UI" panose="020B0502040204020203" pitchFamily="34" charset="0"/>
            </a:endParaRPr>
          </a:p>
        </p:txBody>
      </p:sp>
    </p:spTree>
    <p:extLst>
      <p:ext uri="{BB962C8B-B14F-4D97-AF65-F5344CB8AC3E}">
        <p14:creationId xmlns:p14="http://schemas.microsoft.com/office/powerpoint/2010/main" val="183105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92CC-8366-F103-A051-0D64D543B2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4FC2568-922A-5B10-41F7-3C5E4C725687}"/>
              </a:ext>
            </a:extLst>
          </p:cNvPr>
          <p:cNvSpPr txBox="1"/>
          <p:nvPr/>
        </p:nvSpPr>
        <p:spPr>
          <a:xfrm>
            <a:off x="597408" y="898695"/>
            <a:ext cx="7339584" cy="523220"/>
          </a:xfrm>
          <a:prstGeom prst="rect">
            <a:avLst/>
          </a:prstGeom>
          <a:noFill/>
        </p:spPr>
        <p:txBody>
          <a:bodyPr wrap="square">
            <a:spAutoFit/>
          </a:bodyPr>
          <a:lstStyle/>
          <a:p>
            <a:pPr>
              <a:tabLst>
                <a:tab pos="1260475" algn="l"/>
              </a:tabLst>
            </a:pPr>
            <a:r>
              <a:rPr lang="en-US" sz="2800" b="1" u="sng" kern="100" dirty="0">
                <a:effectLst/>
                <a:latin typeface="Segoe UI" panose="020B0502040204020203" pitchFamily="34" charset="0"/>
                <a:ea typeface="Aptos" panose="020B0004020202020204" pitchFamily="34" charset="0"/>
                <a:cs typeface="Segoe UI" panose="020B0502040204020203" pitchFamily="34" charset="0"/>
              </a:rPr>
              <a:t>Exploratory data analysis results </a:t>
            </a:r>
            <a:r>
              <a:rPr lang="en-US" sz="2800" b="1" u="sng" kern="100" dirty="0" err="1">
                <a:effectLst/>
                <a:latin typeface="Segoe UI" panose="020B0502040204020203" pitchFamily="34" charset="0"/>
                <a:ea typeface="Aptos" panose="020B0004020202020204" pitchFamily="34" charset="0"/>
                <a:cs typeface="Segoe UI" panose="020B0502040204020203" pitchFamily="34" charset="0"/>
              </a:rPr>
              <a:t>contd</a:t>
            </a:r>
            <a:r>
              <a:rPr lang="en-US" sz="2800" b="1" u="sng" kern="100" dirty="0">
                <a:effectLst/>
                <a:latin typeface="Segoe UI" panose="020B0502040204020203" pitchFamily="34" charset="0"/>
                <a:ea typeface="Aptos" panose="020B0004020202020204" pitchFamily="34" charset="0"/>
                <a:cs typeface="Segoe UI" panose="020B0502040204020203" pitchFamily="34" charset="0"/>
              </a:rPr>
              <a:t>/-</a:t>
            </a:r>
            <a:endParaRPr lang="en-IN" sz="2800" b="1" u="sng"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62817978-8046-C22B-C11E-8BA0943EC018}"/>
              </a:ext>
            </a:extLst>
          </p:cNvPr>
          <p:cNvSpPr txBox="1"/>
          <p:nvPr/>
        </p:nvSpPr>
        <p:spPr>
          <a:xfrm>
            <a:off x="597408" y="492181"/>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Results</a:t>
            </a:r>
          </a:p>
        </p:txBody>
      </p:sp>
      <p:sp>
        <p:nvSpPr>
          <p:cNvPr id="8" name="TextBox 7">
            <a:extLst>
              <a:ext uri="{FF2B5EF4-FFF2-40B4-BE49-F238E27FC236}">
                <a16:creationId xmlns:a16="http://schemas.microsoft.com/office/drawing/2014/main" id="{928B583D-CC89-E271-EFAF-53D8ABEA3F43}"/>
              </a:ext>
            </a:extLst>
          </p:cNvPr>
          <p:cNvSpPr txBox="1"/>
          <p:nvPr/>
        </p:nvSpPr>
        <p:spPr>
          <a:xfrm>
            <a:off x="597408" y="1505263"/>
            <a:ext cx="10863072" cy="3139321"/>
          </a:xfrm>
          <a:prstGeom prst="rect">
            <a:avLst/>
          </a:prstGeom>
          <a:noFill/>
        </p:spPr>
        <p:txBody>
          <a:bodyPr wrap="square">
            <a:spAutoFit/>
          </a:bodyPr>
          <a:lstStyle/>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-3</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The chart using Maps is showing Production of Wheat crop by State and Production of Rice crop by State. The Maps depict that it is Uttar Pradesh which has the highest production of Wheat crop while it is West Bengal which has the highest production of Rice crop. The intensity of the </a:t>
            </a:r>
            <a:r>
              <a:rPr lang="en-US" sz="1800" kern="100" dirty="0" err="1">
                <a:effectLst/>
                <a:latin typeface="Segoe UI" panose="020B0502040204020203" pitchFamily="34" charset="0"/>
                <a:ea typeface="Aptos" panose="020B0004020202020204" pitchFamily="34" charset="0"/>
                <a:cs typeface="Segoe UI" panose="020B0502040204020203" pitchFamily="34" charset="0"/>
              </a:rPr>
              <a:t>colours</a:t>
            </a:r>
            <a:r>
              <a:rPr lang="en-US" sz="1800" kern="100" dirty="0">
                <a:effectLst/>
                <a:latin typeface="Segoe UI" panose="020B0502040204020203" pitchFamily="34" charset="0"/>
                <a:ea typeface="Aptos" panose="020B0004020202020204" pitchFamily="34" charset="0"/>
                <a:cs typeface="Segoe UI" panose="020B0502040204020203" pitchFamily="34" charset="0"/>
              </a:rPr>
              <a:t> filling the maps of states helps to identify the highest and the lowest production of Wheat and Rice state-wise.</a:t>
            </a:r>
          </a:p>
          <a:p>
            <a:pPr marL="11113" lvl="1" algn="just">
              <a:tabLst>
                <a:tab pos="914400" algn="l"/>
              </a:tabLst>
            </a:pPr>
            <a:endParaRPr lang="en-US" sz="1800"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- 4</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While the line charts used to draw the year-wise production of Rice and Sugarcane shows an increasing trend the option available to forecast the trend for the future years gives the data for the years 2015, 2016 and 2017. The estimates for the years 2015, 2016 and 2017 in respect of Rice crop and in respect of Sugarcane crop is displayed in the chart.</a:t>
            </a:r>
          </a:p>
        </p:txBody>
      </p:sp>
    </p:spTree>
    <p:extLst>
      <p:ext uri="{BB962C8B-B14F-4D97-AF65-F5344CB8AC3E}">
        <p14:creationId xmlns:p14="http://schemas.microsoft.com/office/powerpoint/2010/main" val="447244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2A58-BC99-B792-C009-30F115F8C1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8C9797-3227-C1D6-1458-4C0A4FA4ED4E}"/>
              </a:ext>
            </a:extLst>
          </p:cNvPr>
          <p:cNvSpPr txBox="1"/>
          <p:nvPr/>
        </p:nvSpPr>
        <p:spPr>
          <a:xfrm>
            <a:off x="1299845" y="986473"/>
            <a:ext cx="1628972" cy="523220"/>
          </a:xfrm>
          <a:prstGeom prst="rect">
            <a:avLst/>
          </a:prstGeom>
          <a:solidFill>
            <a:srgbClr val="0948CB"/>
          </a:solidFill>
        </p:spPr>
        <p:txBody>
          <a:bodyPr wrap="non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3</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9006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681110" y="1253331"/>
            <a:ext cx="10901289" cy="4772242"/>
          </a:xfrm>
          <a:prstGeom prst="rect">
            <a:avLst/>
          </a:prstGeom>
        </p:spPr>
        <p:txBody>
          <a:bodyPr/>
          <a:lstStyle/>
          <a:p>
            <a:pPr marL="0" lvl="1" indent="-269875" algn="just">
              <a:lnSpc>
                <a:spcPct val="120000"/>
              </a:lnSpc>
              <a:spcBef>
                <a:spcPts val="1400"/>
              </a:spcBef>
            </a:pPr>
            <a:r>
              <a:rPr lang="en-US" sz="2800" dirty="0"/>
              <a:t>    Data was collected using the download link provided.</a:t>
            </a:r>
          </a:p>
          <a:p>
            <a:pPr marL="571500" indent="-571500">
              <a:buFont typeface="Arial" panose="020B0604020202020204" pitchFamily="34" charset="0"/>
              <a:buChar char="•"/>
            </a:pPr>
            <a:r>
              <a:rPr lang="en-US" dirty="0"/>
              <a:t>Import the Libraries</a:t>
            </a:r>
          </a:p>
          <a:p>
            <a:pPr marL="571500" indent="-571500">
              <a:buFont typeface="Arial" panose="020B0604020202020204" pitchFamily="34" charset="0"/>
              <a:buChar char="•"/>
            </a:pPr>
            <a:r>
              <a:rPr lang="en-IN" sz="2800" dirty="0"/>
              <a:t>Inspecting Data: </a:t>
            </a:r>
            <a:r>
              <a:rPr lang="en-IN" dirty="0"/>
              <a:t>C</a:t>
            </a:r>
            <a:r>
              <a:rPr lang="en-IN" sz="2800" dirty="0"/>
              <a:t>heck the types and initial content.</a:t>
            </a:r>
          </a:p>
          <a:p>
            <a:pPr marL="571500" indent="-571500"/>
            <a:r>
              <a:rPr lang="en-US" dirty="0"/>
              <a:t>Wrangling done using Sampling data and dealing with Nulls.</a:t>
            </a:r>
            <a:endParaRPr lang="en-IN" sz="2800" dirty="0"/>
          </a:p>
          <a:p>
            <a:pPr marL="571500" indent="-571500">
              <a:buFont typeface="Arial" panose="020B0604020202020204" pitchFamily="34" charset="0"/>
              <a:buChar char="•"/>
            </a:pPr>
            <a:r>
              <a:rPr lang="en-IN" sz="2800" dirty="0"/>
              <a:t>Extracting Information: Create new fields like the last four digits of the card number.</a:t>
            </a:r>
          </a:p>
          <a:p>
            <a:pPr marL="571500" indent="-571500"/>
            <a:r>
              <a:rPr lang="en-IN" sz="2800" dirty="0"/>
              <a:t>Data Type Conversion: Convert </a:t>
            </a:r>
            <a:r>
              <a:rPr lang="en-IN" sz="2800" dirty="0" err="1"/>
              <a:t>fileds</a:t>
            </a:r>
            <a:r>
              <a:rPr lang="en-IN" sz="2800" dirty="0"/>
              <a:t> viz. date and datetime fields etc. to the appropriate types.</a:t>
            </a:r>
          </a:p>
          <a:p>
            <a:pPr marL="571500" indent="-571500">
              <a:buFont typeface="Arial" panose="020B0604020202020204" pitchFamily="34" charset="0"/>
              <a:buChar char="•"/>
            </a:pPr>
            <a:r>
              <a:rPr lang="en-IN" sz="2800" dirty="0"/>
              <a:t>Aggregating Data: Carry out different calculations viz. total money spent etc. for analysis.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its Presentation</a:t>
            </a:r>
            <a:endParaRPr lang="en-US" dirty="0">
              <a:solidFill>
                <a:srgbClr val="0B49CB"/>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CFD4-C936-DF2E-F518-9F21101E4C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7BC649-AC7A-5DF2-CF81-0836B07D4896}"/>
              </a:ext>
            </a:extLst>
          </p:cNvPr>
          <p:cNvSpPr txBox="1"/>
          <p:nvPr/>
        </p:nvSpPr>
        <p:spPr>
          <a:xfrm>
            <a:off x="667131" y="1166842"/>
            <a:ext cx="10857738" cy="5262979"/>
          </a:xfrm>
          <a:prstGeom prst="rect">
            <a:avLst/>
          </a:prstGeom>
          <a:noFill/>
        </p:spPr>
        <p:txBody>
          <a:bodyPr wrap="square">
            <a:spAutoFit/>
          </a:bodyPr>
          <a:lstStyle/>
          <a:p>
            <a:pPr algn="just">
              <a:tabLst>
                <a:tab pos="1260475" algn="l"/>
              </a:tabLst>
            </a:pPr>
            <a:r>
              <a:rPr lang="en-IN" sz="2400" kern="100" dirty="0">
                <a:effectLst/>
                <a:latin typeface="Segoe UI" panose="020B0502040204020203" pitchFamily="34" charset="0"/>
                <a:ea typeface="Aptos" panose="020B0004020202020204" pitchFamily="34" charset="0"/>
                <a:cs typeface="Segoe UI" panose="020B0502040204020203" pitchFamily="34" charset="0"/>
              </a:rPr>
              <a:t>At the beginning of the project, we defined the tasks that were to be performed.</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u="sng" kern="100" dirty="0">
                <a:effectLst/>
                <a:latin typeface="Segoe UI" panose="020B0502040204020203" pitchFamily="34" charset="0"/>
                <a:ea typeface="Aptos" panose="020B0004020202020204" pitchFamily="34" charset="0"/>
                <a:cs typeface="Segoe UI" panose="020B0502040204020203" pitchFamily="34" charset="0"/>
              </a:rPr>
              <a:t>Task </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r>
              <a:rPr lang="en-IN" sz="2400" dirty="0">
                <a:effectLst/>
                <a:latin typeface="Segoe UI" panose="020B0502040204020203" pitchFamily="34" charset="0"/>
                <a:cs typeface="Segoe UI" panose="020B0502040204020203" pitchFamily="34" charset="0"/>
              </a:rPr>
              <a:t>Based on the Information the ultimate goal would be to predict crop production and find important insights highlighting key indicators and metrics that influence crop production. </a:t>
            </a:r>
          </a:p>
          <a:p>
            <a:pPr algn="just"/>
            <a:endParaRPr lang="en-IN" sz="2400" dirty="0">
              <a:effectLst/>
              <a:latin typeface="Segoe UI" panose="020B0502040204020203" pitchFamily="34" charset="0"/>
              <a:cs typeface="Segoe UI" panose="020B0502040204020203" pitchFamily="34" charset="0"/>
            </a:endParaRPr>
          </a:p>
          <a:p>
            <a:pPr algn="just"/>
            <a:r>
              <a:rPr lang="en-IN" sz="2400" dirty="0">
                <a:effectLst/>
                <a:latin typeface="Segoe UI" panose="020B0502040204020203" pitchFamily="34" charset="0"/>
                <a:cs typeface="Segoe UI" panose="020B0502040204020203" pitchFamily="34" charset="0"/>
              </a:rPr>
              <a:t>Make views and dashboards first and also make a story out of it.</a:t>
            </a:r>
          </a:p>
          <a:p>
            <a:pPr algn="just"/>
            <a:r>
              <a:rPr lang="en-IN" sz="2400" dirty="0">
                <a:effectLst/>
                <a:latin typeface="Segoe UI" panose="020B0502040204020203" pitchFamily="34" charset="0"/>
                <a:cs typeface="Segoe UI" panose="020B0502040204020203" pitchFamily="34" charset="0"/>
              </a:rPr>
              <a:t> </a:t>
            </a:r>
            <a:br>
              <a:rPr lang="en-IN" sz="2400" dirty="0">
                <a:effectLst/>
                <a:latin typeface="Segoe UI" panose="020B0502040204020203" pitchFamily="34" charset="0"/>
                <a:cs typeface="Segoe UI" panose="020B0502040204020203" pitchFamily="34" charset="0"/>
              </a:rPr>
            </a:br>
            <a:r>
              <a:rPr lang="en-IN" sz="2400" dirty="0">
                <a:latin typeface="Segoe UI" panose="020B0502040204020203" pitchFamily="34" charset="0"/>
                <a:cs typeface="Segoe UI" panose="020B0502040204020203" pitchFamily="34" charset="0"/>
              </a:rPr>
              <a:t>S</a:t>
            </a:r>
            <a:r>
              <a:rPr lang="en-IN" sz="2400" dirty="0">
                <a:effectLst/>
                <a:latin typeface="Segoe UI" panose="020B0502040204020203" pitchFamily="34" charset="0"/>
                <a:cs typeface="Segoe UI" panose="020B0502040204020203" pitchFamily="34" charset="0"/>
              </a:rPr>
              <a:t>hare the Tableau </a:t>
            </a:r>
            <a:r>
              <a:rPr lang="en-IN" sz="2400" dirty="0" err="1">
                <a:effectLst/>
                <a:latin typeface="Segoe UI" panose="020B0502040204020203" pitchFamily="34" charset="0"/>
                <a:cs typeface="Segoe UI" panose="020B0502040204020203" pitchFamily="34" charset="0"/>
              </a:rPr>
              <a:t>PublicLink</a:t>
            </a:r>
            <a:r>
              <a:rPr lang="en-IN" sz="2400" dirty="0">
                <a:effectLst/>
                <a:latin typeface="Segoe UI" panose="020B0502040204020203" pitchFamily="34" charset="0"/>
                <a:cs typeface="Segoe UI" panose="020B0502040204020203" pitchFamily="34" charset="0"/>
              </a:rPr>
              <a:t> of </a:t>
            </a:r>
            <a:r>
              <a:rPr lang="en-IN" sz="2400" dirty="0">
                <a:latin typeface="Segoe UI" panose="020B0502040204020203" pitchFamily="34" charset="0"/>
                <a:cs typeface="Segoe UI" panose="020B0502040204020203" pitchFamily="34" charset="0"/>
              </a:rPr>
              <a:t>the</a:t>
            </a:r>
            <a:r>
              <a:rPr lang="en-IN" sz="2400" dirty="0">
                <a:effectLst/>
                <a:latin typeface="Segoe UI" panose="020B0502040204020203" pitchFamily="34" charset="0"/>
                <a:cs typeface="Segoe UI" panose="020B0502040204020203" pitchFamily="34" charset="0"/>
              </a:rPr>
              <a:t> work </a:t>
            </a:r>
          </a:p>
          <a:p>
            <a:pPr algn="just"/>
            <a:endParaRPr lang="en-IN" sz="2400" dirty="0">
              <a:latin typeface="Segoe UI" panose="020B0502040204020203" pitchFamily="34" charset="0"/>
              <a:cs typeface="Segoe UI" panose="020B0502040204020203" pitchFamily="34" charset="0"/>
            </a:endParaRPr>
          </a:p>
          <a:p>
            <a:pPr algn="just"/>
            <a:endParaRPr lang="en-IN" sz="2400" dirty="0">
              <a:effectLst/>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61201C0-D971-CDFD-7C9B-6D5B175BA5C4}"/>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99577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8C514-85EC-9635-249B-37E7523134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EC724C-15A0-2E9F-E355-8A37BFAD29D3}"/>
              </a:ext>
            </a:extLst>
          </p:cNvPr>
          <p:cNvSpPr txBox="1"/>
          <p:nvPr/>
        </p:nvSpPr>
        <p:spPr>
          <a:xfrm>
            <a:off x="667131" y="1166842"/>
            <a:ext cx="10857738" cy="5262979"/>
          </a:xfrm>
          <a:prstGeom prst="rect">
            <a:avLst/>
          </a:prstGeom>
          <a:noFill/>
        </p:spPr>
        <p:txBody>
          <a:bodyPr wrap="square">
            <a:spAutoFit/>
          </a:bodyPr>
          <a:lstStyle/>
          <a:p>
            <a:pPr algn="just">
              <a:tabLst>
                <a:tab pos="1260475" algn="l"/>
              </a:tabLst>
            </a:pPr>
            <a:r>
              <a:rPr lang="en-US" sz="2400" kern="100" dirty="0">
                <a:latin typeface="Segoe UI" panose="020B0502040204020203" pitchFamily="34" charset="0"/>
                <a:ea typeface="Aptos" panose="020B0004020202020204" pitchFamily="34" charset="0"/>
                <a:cs typeface="Segoe UI" panose="020B0502040204020203" pitchFamily="34" charset="0"/>
              </a:rPr>
              <a:t>The task has been accomplished, viz we have found that the season like Rabi, Kharif </a:t>
            </a:r>
            <a:r>
              <a:rPr lang="en-US" sz="2400" kern="100" dirty="0" err="1">
                <a:latin typeface="Segoe UI" panose="020B0502040204020203" pitchFamily="34" charset="0"/>
                <a:ea typeface="Aptos" panose="020B0004020202020204" pitchFamily="34" charset="0"/>
                <a:cs typeface="Segoe UI" panose="020B0502040204020203" pitchFamily="34" charset="0"/>
              </a:rPr>
              <a:t>etc</a:t>
            </a:r>
            <a:r>
              <a:rPr lang="en-US" sz="2400" kern="100" dirty="0">
                <a:latin typeface="Segoe UI" panose="020B0502040204020203" pitchFamily="34" charset="0"/>
                <a:ea typeface="Aptos" panose="020B0004020202020204" pitchFamily="34" charset="0"/>
                <a:cs typeface="Segoe UI" panose="020B0502040204020203" pitchFamily="34" charset="0"/>
              </a:rPr>
              <a:t> are factors which determine the crop that is grown and the production. Similarly the area of cultivation of the crop also influences the production of the various. Another factor i.e. geography also influences the production pattern identifying Uttar Pradesh as the state having the highest production of Wheat. We also predicted the production of crops and as a sample the dashboard and story is depicting the estimated production figure for the years 2015, 2016, 2017.</a:t>
            </a:r>
          </a:p>
          <a:p>
            <a:pPr algn="just">
              <a:tabLst>
                <a:tab pos="1260475" algn="l"/>
              </a:tabLst>
            </a:pPr>
            <a:endParaRPr lang="en-US" sz="2400" kern="100" dirty="0">
              <a:effectLst/>
              <a:latin typeface="Segoe UI" panose="020B0502040204020203" pitchFamily="34" charset="0"/>
              <a:cs typeface="Segoe UI" panose="020B0502040204020203" pitchFamily="34" charset="0"/>
            </a:endParaRPr>
          </a:p>
          <a:p>
            <a:pPr algn="just">
              <a:tabLst>
                <a:tab pos="1260475" algn="l"/>
              </a:tabLst>
            </a:pPr>
            <a:endParaRPr lang="en-US" sz="2400" kern="100" dirty="0">
              <a:latin typeface="Segoe UI" panose="020B0502040204020203"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cs typeface="Segoe UI" panose="020B0502040204020203" pitchFamily="34" charset="0"/>
              </a:rPr>
              <a:t>The Tableau </a:t>
            </a:r>
            <a:r>
              <a:rPr lang="en-US" sz="2400" kern="100" dirty="0" err="1">
                <a:effectLst/>
                <a:latin typeface="Segoe UI" panose="020B0502040204020203" pitchFamily="34" charset="0"/>
                <a:cs typeface="Segoe UI" panose="020B0502040204020203" pitchFamily="34" charset="0"/>
              </a:rPr>
              <a:t>PublicLink</a:t>
            </a:r>
            <a:r>
              <a:rPr lang="en-US" sz="2400" kern="100" dirty="0">
                <a:effectLst/>
                <a:latin typeface="Segoe UI" panose="020B0502040204020203" pitchFamily="34" charset="0"/>
                <a:cs typeface="Segoe UI" panose="020B0502040204020203" pitchFamily="34" charset="0"/>
              </a:rPr>
              <a:t> of the work is</a:t>
            </a:r>
          </a:p>
          <a:p>
            <a:pPr algn="just">
              <a:tabLst>
                <a:tab pos="1260475" algn="l"/>
              </a:tabLst>
            </a:pPr>
            <a:r>
              <a:rPr lang="en-IN" sz="2400">
                <a:effectLst/>
                <a:latin typeface="Segoe UI" panose="020B0502040204020203" pitchFamily="34" charset="0"/>
                <a:cs typeface="Segoe UI" panose="020B0502040204020203" pitchFamily="34" charset="0"/>
              </a:rPr>
              <a:t>https</a:t>
            </a:r>
            <a:r>
              <a:rPr lang="en-IN" sz="2400" dirty="0">
                <a:effectLst/>
                <a:latin typeface="Segoe UI" panose="020B0502040204020203" pitchFamily="34" charset="0"/>
                <a:cs typeface="Segoe UI" panose="020B0502040204020203" pitchFamily="34" charset="0"/>
              </a:rPr>
              <a:t>://</a:t>
            </a:r>
            <a:r>
              <a:rPr lang="en-IN" sz="2400" dirty="0" err="1">
                <a:effectLst/>
                <a:latin typeface="Segoe UI" panose="020B0502040204020203" pitchFamily="34" charset="0"/>
                <a:cs typeface="Segoe UI" panose="020B0502040204020203" pitchFamily="34" charset="0"/>
              </a:rPr>
              <a:t>public.tableau.com</a:t>
            </a:r>
            <a:r>
              <a:rPr lang="en-IN" sz="2400" dirty="0">
                <a:effectLst/>
                <a:latin typeface="Segoe UI" panose="020B0502040204020203" pitchFamily="34" charset="0"/>
                <a:cs typeface="Segoe UI" panose="020B0502040204020203" pitchFamily="34" charset="0"/>
              </a:rPr>
              <a:t>/views/</a:t>
            </a:r>
            <a:r>
              <a:rPr lang="en-IN" sz="2400" dirty="0" err="1">
                <a:effectLst/>
                <a:latin typeface="Segoe UI" panose="020B0502040204020203" pitchFamily="34" charset="0"/>
                <a:cs typeface="Segoe UI" panose="020B0502040204020203" pitchFamily="34" charset="0"/>
              </a:rPr>
              <a:t>CropProductionAnalysisPredictionWorkbook</a:t>
            </a:r>
            <a:r>
              <a:rPr lang="en-IN" sz="2400" dirty="0">
                <a:effectLst/>
                <a:latin typeface="Segoe UI" panose="020B0502040204020203" pitchFamily="34" charset="0"/>
                <a:cs typeface="Segoe UI" panose="020B0502040204020203" pitchFamily="34" charset="0"/>
              </a:rPr>
              <a:t>/Story1?:language=</a:t>
            </a:r>
            <a:r>
              <a:rPr lang="en-IN" sz="2400" dirty="0" err="1">
                <a:effectLst/>
                <a:latin typeface="Segoe UI" panose="020B0502040204020203" pitchFamily="34" charset="0"/>
                <a:cs typeface="Segoe UI" panose="020B0502040204020203" pitchFamily="34" charset="0"/>
              </a:rPr>
              <a:t>en</a:t>
            </a:r>
            <a:r>
              <a:rPr lang="en-IN" sz="2400" dirty="0">
                <a:effectLst/>
                <a:latin typeface="Segoe UI" panose="020B0502040204020203" pitchFamily="34" charset="0"/>
                <a:cs typeface="Segoe UI" panose="020B0502040204020203" pitchFamily="34" charset="0"/>
              </a:rPr>
              <a:t>-GB&amp;:</a:t>
            </a:r>
            <a:r>
              <a:rPr lang="en-IN" sz="2400" dirty="0" err="1">
                <a:effectLst/>
                <a:latin typeface="Segoe UI" panose="020B0502040204020203" pitchFamily="34" charset="0"/>
                <a:cs typeface="Segoe UI" panose="020B0502040204020203" pitchFamily="34" charset="0"/>
              </a:rPr>
              <a:t>sid</a:t>
            </a:r>
            <a:r>
              <a:rPr lang="en-IN" sz="2400" dirty="0">
                <a:effectLst/>
                <a:latin typeface="Segoe UI" panose="020B0502040204020203" pitchFamily="34" charset="0"/>
                <a:cs typeface="Segoe UI" panose="020B0502040204020203" pitchFamily="34" charset="0"/>
              </a:rPr>
              <a:t>=&amp;:redirect=auth&amp;:</a:t>
            </a:r>
            <a:r>
              <a:rPr lang="en-IN" sz="2400" dirty="0" err="1">
                <a:effectLst/>
                <a:latin typeface="Segoe UI" panose="020B0502040204020203" pitchFamily="34" charset="0"/>
                <a:cs typeface="Segoe UI" panose="020B0502040204020203" pitchFamily="34" charset="0"/>
              </a:rPr>
              <a:t>display_count</a:t>
            </a:r>
            <a:r>
              <a:rPr lang="en-IN" sz="2400" dirty="0">
                <a:effectLst/>
                <a:latin typeface="Segoe UI" panose="020B0502040204020203" pitchFamily="34" charset="0"/>
                <a:cs typeface="Segoe UI" panose="020B0502040204020203" pitchFamily="34" charset="0"/>
              </a:rPr>
              <a:t>=n&amp;:origin=</a:t>
            </a:r>
            <a:r>
              <a:rPr lang="en-IN" sz="2400" dirty="0" err="1">
                <a:effectLst/>
                <a:latin typeface="Segoe UI" panose="020B0502040204020203" pitchFamily="34" charset="0"/>
                <a:cs typeface="Segoe UI" panose="020B0502040204020203" pitchFamily="34" charset="0"/>
              </a:rPr>
              <a:t>viz_share_link</a:t>
            </a:r>
            <a:endParaRPr lang="en-IN" sz="2400" dirty="0">
              <a:effectLst/>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5877A99-D2E9-4611-1F19-A6C82A81F86B}"/>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88829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024CE-2EFA-C49C-2D52-A0BD6D8861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2CEFB0-2853-F856-6C95-DD3FC24BAF2F}"/>
              </a:ext>
            </a:extLst>
          </p:cNvPr>
          <p:cNvSpPr txBox="1"/>
          <p:nvPr/>
        </p:nvSpPr>
        <p:spPr>
          <a:xfrm>
            <a:off x="667130" y="1225349"/>
            <a:ext cx="10695813" cy="5262979"/>
          </a:xfrm>
          <a:prstGeom prst="rect">
            <a:avLst/>
          </a:prstGeom>
          <a:noFill/>
        </p:spPr>
        <p:txBody>
          <a:bodyPr wrap="square">
            <a:spAutoFit/>
          </a:bodyPr>
          <a:lstStyle/>
          <a:p>
            <a:pPr algn="just"/>
            <a:r>
              <a:rPr lang="en-IN" sz="2400" b="1" dirty="0">
                <a:effectLst/>
                <a:latin typeface="Segoe UI" panose="020B0502040204020203" pitchFamily="34" charset="0"/>
                <a:ea typeface="Times New Roman" panose="02020603050405020304" pitchFamily="18" charset="0"/>
                <a:cs typeface="Segoe UI" panose="020B0502040204020203" pitchFamily="34" charset="0"/>
              </a:rPr>
              <a:t>Post Inspection of Data its Analysis and Treatment of Null, ‘0’ and blank values in ‘Production’ field </a:t>
            </a:r>
          </a:p>
          <a:p>
            <a:endParaRPr lang="en-IN" sz="2400" b="1" dirty="0">
              <a:effectLst/>
              <a:latin typeface="Segoe UI" panose="020B0502040204020203" pitchFamily="34" charset="0"/>
              <a:ea typeface="Times New Roman" panose="02020603050405020304" pitchFamily="18" charset="0"/>
              <a:cs typeface="Segoe UI" panose="020B0502040204020203" pitchFamily="34" charset="0"/>
            </a:endParaRPr>
          </a:p>
          <a:p>
            <a:pPr marL="342900" lvl="0" indent="-342900" algn="just">
              <a:buFont typeface="+mj-lt"/>
              <a:buAutoNum type="romanLcPeriod"/>
            </a:pPr>
            <a:r>
              <a:rPr lang="en-IN" sz="2400" dirty="0">
                <a:effectLst/>
                <a:latin typeface="Segoe UI" panose="020B0502040204020203" pitchFamily="34" charset="0"/>
                <a:ea typeface="Times New Roman" panose="02020603050405020304" pitchFamily="18" charset="0"/>
                <a:cs typeface="Segoe UI" panose="020B0502040204020203" pitchFamily="34" charset="0"/>
              </a:rPr>
              <a:t>Total crops as per the data : 124, File name ‘List of 124 crops with count of total rows and count of 0 null blank value in production rows and percentage to </a:t>
            </a:r>
            <a:r>
              <a:rPr lang="en-IN" sz="2400" dirty="0" err="1">
                <a:effectLst/>
                <a:latin typeface="Segoe UI" panose="020B0502040204020203" pitchFamily="34" charset="0"/>
                <a:ea typeface="Times New Roman" panose="02020603050405020304" pitchFamily="18" charset="0"/>
                <a:cs typeface="Segoe UI" panose="020B0502040204020203" pitchFamily="34" charset="0"/>
              </a:rPr>
              <a:t>total.csv</a:t>
            </a:r>
            <a:r>
              <a:rPr lang="en-IN" sz="2400" dirty="0">
                <a:effectLst/>
                <a:latin typeface="Segoe UI" panose="020B0502040204020203" pitchFamily="34" charset="0"/>
                <a:ea typeface="Times New Roman" panose="02020603050405020304" pitchFamily="18" charset="0"/>
                <a:cs typeface="Segoe UI" panose="020B0502040204020203" pitchFamily="34" charset="0"/>
              </a:rPr>
              <a:t>’</a:t>
            </a:r>
          </a:p>
          <a:p>
            <a:pPr marL="342900" lvl="0" indent="-342900" algn="just">
              <a:buFont typeface="+mj-lt"/>
              <a:buAutoNum type="romanLcPeriod"/>
            </a:pPr>
            <a:r>
              <a:rPr lang="en-IN" sz="2400" dirty="0">
                <a:effectLst/>
                <a:latin typeface="Segoe UI" panose="020B0502040204020203" pitchFamily="34" charset="0"/>
                <a:ea typeface="Times New Roman" panose="02020603050405020304" pitchFamily="18" charset="0"/>
                <a:cs typeface="Segoe UI" panose="020B0502040204020203" pitchFamily="34" charset="0"/>
              </a:rPr>
              <a:t>Total rows originally : 485886</a:t>
            </a:r>
          </a:p>
          <a:p>
            <a:pPr marL="342900" lvl="0" indent="-342900" algn="just">
              <a:buFont typeface="+mj-lt"/>
              <a:buAutoNum type="romanLcPeriod"/>
            </a:pPr>
            <a:r>
              <a:rPr lang="en-IN" sz="2400" dirty="0">
                <a:effectLst/>
                <a:latin typeface="Segoe UI" panose="020B0502040204020203" pitchFamily="34" charset="0"/>
                <a:ea typeface="Times New Roman" panose="02020603050405020304" pitchFamily="18" charset="0"/>
                <a:cs typeface="Segoe UI" panose="020B0502040204020203" pitchFamily="34" charset="0"/>
              </a:rPr>
              <a:t>Total crops with not null, non-zero or not blank entries in production is 26 and is having 4200 rows.</a:t>
            </a:r>
          </a:p>
          <a:p>
            <a:pPr marL="342900" lvl="0" indent="-342900" algn="just">
              <a:buFont typeface="+mj-lt"/>
              <a:buAutoNum type="romanLcPeriod"/>
            </a:pPr>
            <a:r>
              <a:rPr lang="en-IN" sz="2400" dirty="0">
                <a:effectLst/>
                <a:latin typeface="Segoe UI" panose="020B0502040204020203" pitchFamily="34" charset="0"/>
                <a:ea typeface="Times New Roman" panose="02020603050405020304" pitchFamily="18" charset="0"/>
                <a:cs typeface="Segoe UI" panose="020B0502040204020203" pitchFamily="34" charset="0"/>
              </a:rPr>
              <a:t>Rows with ‘0’ zero, null or blank production figures : 10940</a:t>
            </a:r>
          </a:p>
          <a:p>
            <a:pPr marL="342900" lvl="0" indent="-342900" algn="just">
              <a:buFont typeface="+mj-lt"/>
              <a:buAutoNum type="romanLcPeriod"/>
            </a:pPr>
            <a:r>
              <a:rPr lang="en-IN" sz="2400" dirty="0">
                <a:effectLst/>
                <a:latin typeface="Segoe UI" panose="020B0502040204020203" pitchFamily="34" charset="0"/>
                <a:ea typeface="Times New Roman" panose="02020603050405020304" pitchFamily="18" charset="0"/>
                <a:cs typeface="Segoe UI" panose="020B0502040204020203" pitchFamily="34" charset="0"/>
              </a:rPr>
              <a:t>Rows deleted where all rows of the crops have ‘0’ zero, null or blank entries in ‘Production’ field i.e. 100% OR where crop-wise count of rows having null or ‘0’ entries in ‘Production’ field is greater than 0 and less than or equal to 5% of the crop-wise total rows :</a:t>
            </a:r>
          </a:p>
        </p:txBody>
      </p:sp>
      <p:sp>
        <p:nvSpPr>
          <p:cNvPr id="4" name="TextBox 3">
            <a:extLst>
              <a:ext uri="{FF2B5EF4-FFF2-40B4-BE49-F238E27FC236}">
                <a16:creationId xmlns:a16="http://schemas.microsoft.com/office/drawing/2014/main" id="{8B798D5B-7A16-55AE-CC34-295697D0D849}"/>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07588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AEDF8-7EA8-F93F-4A40-69DC18D5B2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D0E461-EAFB-DEE8-6C97-B163D460E968}"/>
              </a:ext>
            </a:extLst>
          </p:cNvPr>
          <p:cNvSpPr txBox="1"/>
          <p:nvPr/>
        </p:nvSpPr>
        <p:spPr>
          <a:xfrm>
            <a:off x="786384" y="792951"/>
            <a:ext cx="10619232" cy="5078313"/>
          </a:xfrm>
          <a:prstGeom prst="rect">
            <a:avLst/>
          </a:prstGeom>
          <a:noFill/>
        </p:spPr>
        <p:txBody>
          <a:bodyPr wrap="square">
            <a:spAutoFit/>
          </a:bodyPr>
          <a:lstStyle/>
          <a:p>
            <a:pPr algn="just"/>
            <a:r>
              <a:rPr lang="en-IN" sz="2400" b="1" dirty="0">
                <a:effectLst/>
                <a:latin typeface="Segoe UI" panose="020B0502040204020203" pitchFamily="34" charset="0"/>
                <a:ea typeface="Times New Roman" panose="02020603050405020304" pitchFamily="18" charset="0"/>
                <a:cs typeface="Segoe UI" panose="020B0502040204020203" pitchFamily="34" charset="0"/>
              </a:rPr>
              <a:t>Post Inspection of Data its Analysis and Treatment of Null, ‘0’ and blank values in ‘Production’ field (</a:t>
            </a:r>
            <a:r>
              <a:rPr lang="en-IN" sz="2400" b="1" dirty="0" err="1">
                <a:effectLst/>
                <a:latin typeface="Segoe UI" panose="020B0502040204020203" pitchFamily="34" charset="0"/>
                <a:ea typeface="Times New Roman" panose="02020603050405020304" pitchFamily="18" charset="0"/>
                <a:cs typeface="Segoe UI" panose="020B0502040204020203" pitchFamily="34" charset="0"/>
              </a:rPr>
              <a:t>contd</a:t>
            </a:r>
            <a:r>
              <a:rPr lang="en-IN" sz="2400" b="1" dirty="0">
                <a:effectLst/>
                <a:latin typeface="Segoe UI" panose="020B0502040204020203" pitchFamily="34" charset="0"/>
                <a:ea typeface="Times New Roman" panose="02020603050405020304" pitchFamily="18" charset="0"/>
                <a:cs typeface="Segoe UI" panose="020B0502040204020203" pitchFamily="34" charset="0"/>
              </a:rPr>
              <a:t>/-)</a:t>
            </a:r>
          </a:p>
          <a:p>
            <a:pPr marL="342900" lvl="0" indent="-342900" algn="just">
              <a:buFont typeface="+mj-lt"/>
              <a:buAutoNum type="romanLcPeriod"/>
            </a:pPr>
            <a:endParaRPr lang="en-IN" sz="1800" dirty="0">
              <a:effectLst/>
              <a:latin typeface="Segoe UI" panose="020B0502040204020203" pitchFamily="34" charset="0"/>
              <a:ea typeface="Times New Roman" panose="02020603050405020304" pitchFamily="18" charset="0"/>
              <a:cs typeface="Segoe UI" panose="020B0502040204020203" pitchFamily="34" charset="0"/>
            </a:endParaRPr>
          </a:p>
          <a:p>
            <a:pPr marL="342900" lvl="0" indent="-342900" algn="just">
              <a:buFont typeface="+mj-lt"/>
              <a:buAutoNum type="romanLcPeriod"/>
            </a:pPr>
            <a:endParaRPr lang="en-IN" dirty="0">
              <a:latin typeface="Segoe UI" panose="020B0502040204020203" pitchFamily="34" charset="0"/>
              <a:ea typeface="Times New Roman" panose="02020603050405020304" pitchFamily="18" charset="0"/>
              <a:cs typeface="Segoe UI" panose="020B0502040204020203" pitchFamily="34" charset="0"/>
            </a:endParaRPr>
          </a:p>
          <a:p>
            <a:pPr marL="411163" lvl="0" indent="-411163" algn="just"/>
            <a:r>
              <a:rPr lang="en-IN" sz="2400" dirty="0">
                <a:effectLst/>
                <a:latin typeface="Segoe UI" panose="020B0502040204020203" pitchFamily="34" charset="0"/>
                <a:ea typeface="Times New Roman" panose="02020603050405020304" pitchFamily="18" charset="0"/>
                <a:cs typeface="Segoe UI" panose="020B0502040204020203" pitchFamily="34" charset="0"/>
              </a:rPr>
              <a:t>vi. For 69 crops total rows are 466808 and there are 7908 rows which have ‘0’, null, blank values in ‘Production’ field of which 663 rows were of the following 19 crops having 100% ‘0’, null or blank entries in ‘Production’ field.</a:t>
            </a:r>
          </a:p>
          <a:p>
            <a:pPr marL="411163" lvl="0" indent="-411163" algn="just"/>
            <a:endParaRPr lang="en-IN" sz="2400" dirty="0">
              <a:effectLst/>
              <a:latin typeface="Segoe UI" panose="020B0502040204020203" pitchFamily="34" charset="0"/>
              <a:ea typeface="Times New Roman" panose="02020603050405020304" pitchFamily="18" charset="0"/>
              <a:cs typeface="Segoe UI" panose="020B0502040204020203" pitchFamily="34" charset="0"/>
            </a:endParaRPr>
          </a:p>
          <a:p>
            <a:pPr marL="411163" lvl="0" indent="-411163" algn="just"/>
            <a:r>
              <a:rPr lang="en-IN" sz="2400" dirty="0">
                <a:effectLst/>
                <a:latin typeface="Segoe UI" panose="020B0502040204020203" pitchFamily="34" charset="0"/>
                <a:ea typeface="Times New Roman" panose="02020603050405020304" pitchFamily="18" charset="0"/>
                <a:cs typeface="Segoe UI" panose="020B0502040204020203" pitchFamily="34" charset="0"/>
              </a:rPr>
              <a:t>	(a) Apple – 4; (b) Ash Gourd – 44; (c) Beet Root – 16; (d) Ber – 11; (e) Cucumber – 93; (f) Lab-Lab – 48; (g) Litchi – 6; (h) Other Citrus Fruit – 69; (</a:t>
            </a:r>
            <a:r>
              <a:rPr lang="en-IN" sz="2400" dirty="0" err="1">
                <a:effectLst/>
                <a:latin typeface="Segoe UI" panose="020B0502040204020203" pitchFamily="34" charset="0"/>
                <a:ea typeface="Times New Roman" panose="02020603050405020304" pitchFamily="18" charset="0"/>
                <a:cs typeface="Segoe UI" panose="020B0502040204020203" pitchFamily="34" charset="0"/>
              </a:rPr>
              <a:t>i</a:t>
            </a:r>
            <a:r>
              <a:rPr lang="en-IN" sz="2400" dirty="0">
                <a:effectLst/>
                <a:latin typeface="Segoe UI" panose="020B0502040204020203" pitchFamily="34" charset="0"/>
                <a:ea typeface="Times New Roman" panose="02020603050405020304" pitchFamily="18" charset="0"/>
                <a:cs typeface="Segoe UI" panose="020B0502040204020203" pitchFamily="34" charset="0"/>
              </a:rPr>
              <a:t>) Other Dry Fruit – 1; (j) Peach – 4; (k) Pear – 6; (l) Peas (vegetable) – 11; (m) Plums – 6; (n) Pumpkin – 93; (o) </a:t>
            </a:r>
            <a:r>
              <a:rPr lang="en-IN" sz="2400" dirty="0" err="1">
                <a:effectLst/>
                <a:latin typeface="Segoe UI" panose="020B0502040204020203" pitchFamily="34" charset="0"/>
                <a:ea typeface="Times New Roman" panose="02020603050405020304" pitchFamily="18" charset="0"/>
                <a:cs typeface="Segoe UI" panose="020B0502040204020203" pitchFamily="34" charset="0"/>
              </a:rPr>
              <a:t>Ribed</a:t>
            </a:r>
            <a:r>
              <a:rPr lang="en-IN" sz="2400" dirty="0">
                <a:effectLst/>
                <a:latin typeface="Segoe UI" panose="020B0502040204020203" pitchFamily="34" charset="0"/>
                <a:ea typeface="Times New Roman" panose="02020603050405020304" pitchFamily="18" charset="0"/>
                <a:cs typeface="Segoe UI" panose="020B0502040204020203" pitchFamily="34" charset="0"/>
              </a:rPr>
              <a:t> Guard – 38; (p) </a:t>
            </a:r>
            <a:r>
              <a:rPr lang="en-IN" sz="2400" dirty="0" err="1">
                <a:effectLst/>
                <a:latin typeface="Segoe UI" panose="020B0502040204020203" pitchFamily="34" charset="0"/>
                <a:ea typeface="Times New Roman" panose="02020603050405020304" pitchFamily="18" charset="0"/>
                <a:cs typeface="Segoe UI" panose="020B0502040204020203" pitchFamily="34" charset="0"/>
              </a:rPr>
              <a:t>Snak</a:t>
            </a:r>
            <a:r>
              <a:rPr lang="en-IN" sz="2400" dirty="0">
                <a:effectLst/>
                <a:latin typeface="Segoe UI" panose="020B0502040204020203" pitchFamily="34" charset="0"/>
                <a:ea typeface="Times New Roman" panose="02020603050405020304" pitchFamily="18" charset="0"/>
                <a:cs typeface="Segoe UI" panose="020B0502040204020203" pitchFamily="34" charset="0"/>
              </a:rPr>
              <a:t> Guard – 82; (q) Water Melon – 85; (r) Yam – 36; (s) Other Fibres - 10 </a:t>
            </a:r>
          </a:p>
        </p:txBody>
      </p:sp>
      <p:sp>
        <p:nvSpPr>
          <p:cNvPr id="5" name="TextBox 4">
            <a:extLst>
              <a:ext uri="{FF2B5EF4-FFF2-40B4-BE49-F238E27FC236}">
                <a16:creationId xmlns:a16="http://schemas.microsoft.com/office/drawing/2014/main" id="{AD0ECAF5-CEC0-0E53-CF57-AB5613F06453}"/>
              </a:ext>
            </a:extLst>
          </p:cNvPr>
          <p:cNvSpPr txBox="1"/>
          <p:nvPr/>
        </p:nvSpPr>
        <p:spPr>
          <a:xfrm>
            <a:off x="682752" y="121920"/>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70198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2078A-3CC1-E3B3-4731-6FF1DAA351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F9DEECE-3B42-1B9B-C773-A9D9314EAD05}"/>
              </a:ext>
            </a:extLst>
          </p:cNvPr>
          <p:cNvSpPr txBox="1"/>
          <p:nvPr/>
        </p:nvSpPr>
        <p:spPr>
          <a:xfrm>
            <a:off x="682752" y="1005531"/>
            <a:ext cx="10485120" cy="6001643"/>
          </a:xfrm>
          <a:prstGeom prst="rect">
            <a:avLst/>
          </a:prstGeom>
          <a:noFill/>
        </p:spPr>
        <p:txBody>
          <a:bodyPr wrap="square">
            <a:spAutoFit/>
          </a:bodyPr>
          <a:lstStyle/>
          <a:p>
            <a:pPr algn="just"/>
            <a:r>
              <a:rPr lang="en-IN" sz="2400" b="1" dirty="0">
                <a:effectLst/>
                <a:latin typeface="Segoe UI" panose="020B0502040204020203" pitchFamily="34" charset="0"/>
                <a:ea typeface="Times New Roman" panose="02020603050405020304" pitchFamily="18" charset="0"/>
                <a:cs typeface="Segoe UI" panose="020B0502040204020203" pitchFamily="34" charset="0"/>
              </a:rPr>
              <a:t>Post Inspection of Data its Analysis and Treatment of Null, ‘0’ and blank values in ‘Production’ field (</a:t>
            </a:r>
            <a:r>
              <a:rPr lang="en-IN" sz="2400" b="1" dirty="0" err="1">
                <a:effectLst/>
                <a:latin typeface="Segoe UI" panose="020B0502040204020203" pitchFamily="34" charset="0"/>
                <a:ea typeface="Times New Roman" panose="02020603050405020304" pitchFamily="18" charset="0"/>
                <a:cs typeface="Segoe UI" panose="020B0502040204020203" pitchFamily="34" charset="0"/>
              </a:rPr>
              <a:t>contd</a:t>
            </a:r>
            <a:r>
              <a:rPr lang="en-IN" sz="2400" b="1" dirty="0">
                <a:effectLst/>
                <a:latin typeface="Segoe UI" panose="020B0502040204020203" pitchFamily="34" charset="0"/>
                <a:ea typeface="Times New Roman" panose="02020603050405020304" pitchFamily="18" charset="0"/>
                <a:cs typeface="Segoe UI" panose="020B0502040204020203" pitchFamily="34" charset="0"/>
              </a:rPr>
              <a:t>/-)</a:t>
            </a:r>
          </a:p>
          <a:p>
            <a:pPr marL="342900" lvl="0" indent="-342900">
              <a:buFont typeface="+mj-lt"/>
              <a:buAutoNum type="romanLcPeriod"/>
            </a:pPr>
            <a:endParaRPr lang="en-IN" sz="2400" dirty="0">
              <a:effectLst/>
              <a:latin typeface="Segoe UI" panose="020B0502040204020203" pitchFamily="34" charset="0"/>
              <a:ea typeface="Times New Roman" panose="02020603050405020304" pitchFamily="18" charset="0"/>
              <a:cs typeface="Segoe UI" panose="020B0502040204020203" pitchFamily="34" charset="0"/>
            </a:endParaRPr>
          </a:p>
          <a:p>
            <a:pPr marL="495300" lvl="0" indent="-495300" algn="just"/>
            <a:r>
              <a:rPr lang="en-IN" sz="2400" dirty="0">
                <a:effectLst/>
                <a:latin typeface="Segoe UI" panose="020B0502040204020203" pitchFamily="34" charset="0"/>
                <a:ea typeface="Times New Roman" panose="02020603050405020304" pitchFamily="18" charset="0"/>
                <a:cs typeface="Segoe UI" panose="020B0502040204020203" pitchFamily="34" charset="0"/>
              </a:rPr>
              <a:t>vii. Of 124 crops 95 crops (19 crops having 100% ‘0’, null or blank entries in ‘Production’ field + 50 crops where crop-wise count of rows having ‘0’, null or blank entries in ‘Production’ field is greater than 0 and less than or equal to 5% of the crop-wise total rows + 26 crops where crop-wise count of rows having ‘0’, null or blank entries in ‘Production’ field is ‘0’ zero) have been taken care of, 29 crops are remaining now treatment of which have to be decided upon.</a:t>
            </a:r>
          </a:p>
          <a:p>
            <a:pPr marL="495300" lvl="0" indent="-495300"/>
            <a:endParaRPr lang="en-IN" sz="2400" dirty="0">
              <a:latin typeface="Segoe UI" panose="020B0502040204020203" pitchFamily="34" charset="0"/>
              <a:ea typeface="Times New Roman" panose="02020603050405020304" pitchFamily="18" charset="0"/>
              <a:cs typeface="Segoe UI" panose="020B0502040204020203" pitchFamily="34" charset="0"/>
            </a:endParaRPr>
          </a:p>
          <a:p>
            <a:pPr marL="495300" indent="-495300" algn="just"/>
            <a:r>
              <a:rPr lang="en-IN" sz="2400" dirty="0">
                <a:effectLst/>
                <a:latin typeface="Segoe UI" panose="020B0502040204020203" pitchFamily="34" charset="0"/>
                <a:ea typeface="Times New Roman" panose="02020603050405020304" pitchFamily="18" charset="0"/>
                <a:cs typeface="Segoe UI" panose="020B0502040204020203" pitchFamily="34" charset="0"/>
              </a:rPr>
              <a:t>viii. The remaining 29 crops, having 14878 rows and 3032 number of rows with ‘0’, null or blank entries in ‘Production’ field and the percentage of the crop-wise count of rows having null or ‘0’ entries in ‘Production’ field to the crop-wise total rows are :</a:t>
            </a:r>
          </a:p>
          <a:p>
            <a:pPr marL="495300" lvl="0" indent="-495300"/>
            <a:endParaRPr lang="en-IN" sz="2400" dirty="0">
              <a:effectLst/>
              <a:latin typeface="Segoe UI" panose="020B0502040204020203" pitchFamily="34" charset="0"/>
              <a:ea typeface="Times New Roman" panose="02020603050405020304" pitchFamily="18" charset="0"/>
              <a:cs typeface="Segoe UI" panose="020B0502040204020203" pitchFamily="34" charset="0"/>
            </a:endParaRPr>
          </a:p>
        </p:txBody>
      </p:sp>
      <p:sp>
        <p:nvSpPr>
          <p:cNvPr id="5" name="TextBox 4">
            <a:extLst>
              <a:ext uri="{FF2B5EF4-FFF2-40B4-BE49-F238E27FC236}">
                <a16:creationId xmlns:a16="http://schemas.microsoft.com/office/drawing/2014/main" id="{213FF0F4-7D16-03D8-0050-1782ECA64D66}"/>
              </a:ext>
            </a:extLst>
          </p:cNvPr>
          <p:cNvSpPr txBox="1"/>
          <p:nvPr/>
        </p:nvSpPr>
        <p:spPr>
          <a:xfrm>
            <a:off x="682752" y="353568"/>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40335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3B39C-5983-1085-9BF3-C72D9CA151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E07015-AC6C-303C-9579-14D57B19D711}"/>
              </a:ext>
            </a:extLst>
          </p:cNvPr>
          <p:cNvSpPr txBox="1"/>
          <p:nvPr/>
        </p:nvSpPr>
        <p:spPr>
          <a:xfrm>
            <a:off x="512064" y="742676"/>
            <a:ext cx="11192256" cy="5755422"/>
          </a:xfrm>
          <a:prstGeom prst="rect">
            <a:avLst/>
          </a:prstGeom>
          <a:noFill/>
        </p:spPr>
        <p:txBody>
          <a:bodyPr wrap="square">
            <a:spAutoFit/>
          </a:bodyPr>
          <a:lstStyle/>
          <a:p>
            <a:r>
              <a:rPr lang="en-IN" sz="2400" b="1" dirty="0">
                <a:effectLst/>
                <a:latin typeface="Segoe UI" panose="020B0502040204020203" pitchFamily="34" charset="0"/>
                <a:ea typeface="Times New Roman" panose="02020603050405020304" pitchFamily="18" charset="0"/>
                <a:cs typeface="Segoe UI" panose="020B0502040204020203" pitchFamily="34" charset="0"/>
              </a:rPr>
              <a:t>Post Inspection of Data its Analysis and Treatment of Null, ‘0’ and blank values in ‘Production’ field (</a:t>
            </a:r>
            <a:r>
              <a:rPr lang="en-IN" sz="2400" b="1" dirty="0" err="1">
                <a:effectLst/>
                <a:latin typeface="Segoe UI" panose="020B0502040204020203" pitchFamily="34" charset="0"/>
                <a:ea typeface="Times New Roman" panose="02020603050405020304" pitchFamily="18" charset="0"/>
                <a:cs typeface="Segoe UI" panose="020B0502040204020203" pitchFamily="34" charset="0"/>
              </a:rPr>
              <a:t>contd</a:t>
            </a:r>
            <a:r>
              <a:rPr lang="en-IN" sz="2400" b="1" dirty="0">
                <a:effectLst/>
                <a:latin typeface="Segoe UI" panose="020B0502040204020203" pitchFamily="34" charset="0"/>
                <a:ea typeface="Times New Roman" panose="02020603050405020304" pitchFamily="18" charset="0"/>
                <a:cs typeface="Segoe UI" panose="020B0502040204020203" pitchFamily="34" charset="0"/>
              </a:rPr>
              <a:t>/-)</a:t>
            </a:r>
            <a:endParaRPr lang="en-IN" sz="2000" dirty="0">
              <a:effectLst/>
              <a:latin typeface="Segoe UI" panose="020B0502040204020203" pitchFamily="34" charset="0"/>
              <a:ea typeface="Times New Roman" panose="02020603050405020304" pitchFamily="18" charset="0"/>
              <a:cs typeface="Segoe UI" panose="020B0502040204020203" pitchFamily="34" charset="0"/>
            </a:endParaRPr>
          </a:p>
          <a:p>
            <a:pPr marL="11112" lvl="0" algn="just"/>
            <a:r>
              <a:rPr lang="en-IN" sz="2000" dirty="0">
                <a:latin typeface="Segoe UI" panose="020B0502040204020203" pitchFamily="34" charset="0"/>
                <a:ea typeface="Times New Roman" panose="02020603050405020304" pitchFamily="18" charset="0"/>
                <a:cs typeface="Segoe UI" panose="020B0502040204020203" pitchFamily="34" charset="0"/>
              </a:rPr>
              <a:t>(a) </a:t>
            </a:r>
            <a:r>
              <a:rPr lang="en-IN" sz="2000" dirty="0">
                <a:effectLst/>
                <a:latin typeface="Segoe UI" panose="020B0502040204020203" pitchFamily="34" charset="0"/>
                <a:ea typeface="Times New Roman" panose="02020603050405020304" pitchFamily="18" charset="0"/>
                <a:cs typeface="Segoe UI" panose="020B0502040204020203" pitchFamily="34" charset="0"/>
              </a:rPr>
              <a:t>Beans &amp; Mutter (Vegetable) – 65 – 38.92%; (b) Bhindi – 119 - 50.42%; (c) Bitter Gourd – 82 – 89.13%; (d) Black Gram – 38 – 16.1%; (e) Bottle Gourd – 73 – 86.9%; (f) Brinjal – 119 – 30.83%; (g) Cabbage – 108 – 52.68%; (h) Cardamom – 150 – 17.56%; (</a:t>
            </a:r>
            <a:r>
              <a:rPr lang="en-IN" sz="2000" dirty="0" err="1">
                <a:effectLst/>
                <a:latin typeface="Segoe UI" panose="020B0502040204020203" pitchFamily="34" charset="0"/>
                <a:ea typeface="Times New Roman" panose="02020603050405020304" pitchFamily="18" charset="0"/>
                <a:cs typeface="Segoe UI" panose="020B0502040204020203" pitchFamily="34" charset="0"/>
              </a:rPr>
              <a:t>i</a:t>
            </a:r>
            <a:r>
              <a:rPr lang="en-IN" sz="2000" dirty="0">
                <a:effectLst/>
                <a:latin typeface="Segoe UI" panose="020B0502040204020203" pitchFamily="34" charset="0"/>
                <a:ea typeface="Times New Roman" panose="02020603050405020304" pitchFamily="18" charset="0"/>
                <a:cs typeface="Segoe UI" panose="020B0502040204020203" pitchFamily="34" charset="0"/>
              </a:rPr>
              <a:t>) Carrot – 9 – 32.14%; (j) </a:t>
            </a:r>
            <a:r>
              <a:rPr lang="en-IN" sz="2000" dirty="0" err="1">
                <a:effectLst/>
                <a:latin typeface="Segoe UI" panose="020B0502040204020203" pitchFamily="34" charset="0"/>
                <a:ea typeface="Times New Roman" panose="02020603050405020304" pitchFamily="18" charset="0"/>
                <a:cs typeface="Segoe UI" panose="020B0502040204020203" pitchFamily="34" charset="0"/>
              </a:rPr>
              <a:t>Cashewnut</a:t>
            </a:r>
            <a:r>
              <a:rPr lang="en-IN" sz="2000" dirty="0">
                <a:effectLst/>
                <a:latin typeface="Segoe UI" panose="020B0502040204020203" pitchFamily="34" charset="0"/>
                <a:ea typeface="Times New Roman" panose="02020603050405020304" pitchFamily="18" charset="0"/>
                <a:cs typeface="Segoe UI" panose="020B0502040204020203" pitchFamily="34" charset="0"/>
              </a:rPr>
              <a:t> Processed – 2 – 9.52%; (k) Cauliflower – 104 – 85.25%; (l) Citrus Fruit – 121 – 40.2%; (m) Cowpea (</a:t>
            </a:r>
            <a:r>
              <a:rPr lang="en-IN" sz="2000" dirty="0" err="1">
                <a:effectLst/>
                <a:latin typeface="Segoe UI" panose="020B0502040204020203" pitchFamily="34" charset="0"/>
                <a:ea typeface="Times New Roman" panose="02020603050405020304" pitchFamily="18" charset="0"/>
                <a:cs typeface="Segoe UI" panose="020B0502040204020203" pitchFamily="34" charset="0"/>
              </a:rPr>
              <a:t>Lobia</a:t>
            </a:r>
            <a:r>
              <a:rPr lang="en-IN" sz="2000" dirty="0">
                <a:effectLst/>
                <a:latin typeface="Segoe UI" panose="020B0502040204020203" pitchFamily="34" charset="0"/>
                <a:ea typeface="Times New Roman" panose="02020603050405020304" pitchFamily="18" charset="0"/>
                <a:cs typeface="Segoe UI" panose="020B0502040204020203" pitchFamily="34" charset="0"/>
              </a:rPr>
              <a:t>) – 84 – 7.16%; (n) Drum Stick – 54 – 48.21%; (o) Grapes – 19 – 14.73%; (p) Jack Fruit – 29 – 13.0%; (q) Mango – 114 – 25.39%; (r) Moth – 218 – 12.66%; (s) Orange – 34 – 12.55%; (t) Other Fresh Fruits – 257 – 62.68%; (u) Other Vegetables – 286 – 75.07%; (v) Papaya – 71 – 14.7%; (w) Pome Fruit – 128 – 43.1%; (x) Pomegranate – 45 – 68.18%; (y) Radish – 42 – 68.85%; (z) </a:t>
            </a:r>
            <a:r>
              <a:rPr lang="en-IN" sz="2000" dirty="0" err="1">
                <a:effectLst/>
                <a:latin typeface="Segoe UI" panose="020B0502040204020203" pitchFamily="34" charset="0"/>
                <a:ea typeface="Times New Roman" panose="02020603050405020304" pitchFamily="18" charset="0"/>
                <a:cs typeface="Segoe UI" panose="020B0502040204020203" pitchFamily="34" charset="0"/>
              </a:rPr>
              <a:t>Sunnhamp</a:t>
            </a:r>
            <a:r>
              <a:rPr lang="en-IN" sz="2000" dirty="0">
                <a:effectLst/>
                <a:latin typeface="Segoe UI" panose="020B0502040204020203" pitchFamily="34" charset="0"/>
                <a:ea typeface="Times New Roman" panose="02020603050405020304" pitchFamily="18" charset="0"/>
                <a:cs typeface="Segoe UI" panose="020B0502040204020203" pitchFamily="34" charset="0"/>
              </a:rPr>
              <a:t> – 466 – 9.81%; (aa) Tomato – 93 – 25.27%; (ab) Turnip – 2 – 25.0%; (ac) Other oilseeds – 100 – 8.04%  </a:t>
            </a:r>
          </a:p>
          <a:p>
            <a:pPr marL="314325" lvl="0" indent="-303213" algn="just"/>
            <a:r>
              <a:rPr lang="en-IN" sz="2000" b="1" u="sng" dirty="0">
                <a:latin typeface="Segoe UI" panose="020B0502040204020203" pitchFamily="34" charset="0"/>
                <a:ea typeface="Times New Roman" panose="02020603050405020304" pitchFamily="18" charset="0"/>
                <a:cs typeface="Segoe UI" panose="020B0502040204020203" pitchFamily="34" charset="0"/>
              </a:rPr>
              <a:t>Summary</a:t>
            </a:r>
          </a:p>
          <a:p>
            <a:pPr marL="11113" algn="just"/>
            <a:r>
              <a:rPr lang="en-IN" sz="2000" dirty="0">
                <a:effectLst/>
                <a:latin typeface="Segoe UI" panose="020B0502040204020203" pitchFamily="34" charset="0"/>
                <a:ea typeface="Times New Roman" panose="02020603050405020304" pitchFamily="18" charset="0"/>
                <a:cs typeface="Segoe UI" panose="020B0502040204020203" pitchFamily="34" charset="0"/>
              </a:rPr>
              <a:t>Crops with less than or equal to 5% null, ‘0’, or blank value rows in ‘Production’ field have been removed, there are other 9 crops of the 124 crops where the percentage is greater than 5 but less than 15 and which are not major crops and removal of these crops will not affect our analysis. The remaining 22 crops have percentages ranging from 16.1% to 89.13% but being above 15% it is prudent to remove them.</a:t>
            </a:r>
          </a:p>
        </p:txBody>
      </p:sp>
      <p:sp>
        <p:nvSpPr>
          <p:cNvPr id="5" name="TextBox 4">
            <a:extLst>
              <a:ext uri="{FF2B5EF4-FFF2-40B4-BE49-F238E27FC236}">
                <a16:creationId xmlns:a16="http://schemas.microsoft.com/office/drawing/2014/main" id="{C56D2D2C-3D47-80B7-FBD9-FE408C5AAA55}"/>
              </a:ext>
            </a:extLst>
          </p:cNvPr>
          <p:cNvSpPr txBox="1"/>
          <p:nvPr/>
        </p:nvSpPr>
        <p:spPr>
          <a:xfrm>
            <a:off x="512064" y="219456"/>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59187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97C43-2929-D68F-5B79-96946686C1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54A3EA-B0B0-9EDE-2600-EFC651E87887}"/>
              </a:ext>
            </a:extLst>
          </p:cNvPr>
          <p:cNvSpPr txBox="1"/>
          <p:nvPr/>
        </p:nvSpPr>
        <p:spPr>
          <a:xfrm>
            <a:off x="3048000" y="3108883"/>
            <a:ext cx="6096000" cy="1015663"/>
          </a:xfrm>
          <a:prstGeom prst="rect">
            <a:avLst/>
          </a:prstGeom>
          <a:noFill/>
        </p:spPr>
        <p:txBody>
          <a:bodyPr wrap="square">
            <a:spAutoFit/>
          </a:bodyPr>
          <a:lstStyle/>
          <a:p>
            <a:pPr algn="ctr">
              <a:tabLst>
                <a:tab pos="1260475"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6000" b="1" kern="100" dirty="0">
                <a:effectLst/>
                <a:latin typeface="Abadi" panose="020B0604020104020204" pitchFamily="34" charset="0"/>
                <a:ea typeface="Aptos" panose="020B0004020202020204" pitchFamily="34" charset="0"/>
                <a:cs typeface="Times New Roman" panose="02020603050405020304" pitchFamily="18" charset="0"/>
              </a:rPr>
              <a:t>THANK YOU</a:t>
            </a:r>
            <a:endParaRPr lang="en-IN" sz="6000" kern="1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73317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CDEAEB-EE7C-6A5E-E5CC-F56E844C2165}"/>
              </a:ext>
            </a:extLst>
          </p:cNvPr>
          <p:cNvPicPr>
            <a:picLocks noChangeAspect="1"/>
          </p:cNvPicPr>
          <p:nvPr/>
        </p:nvPicPr>
        <p:blipFill>
          <a:blip r:embed="rId2"/>
          <a:stretch>
            <a:fillRect/>
          </a:stretch>
        </p:blipFill>
        <p:spPr>
          <a:xfrm>
            <a:off x="268941" y="296508"/>
            <a:ext cx="3290071" cy="1181100"/>
          </a:xfrm>
          <a:prstGeom prst="rect">
            <a:avLst/>
          </a:prstGeom>
          <a:effectLst>
            <a:outerShdw blurRad="1163339" dist="50800" dir="5400000" algn="ctr" rotWithShape="0">
              <a:schemeClr val="accent2">
                <a:lumMod val="50000"/>
                <a:alpha val="0"/>
              </a:schemeClr>
            </a:outerShdw>
          </a:effectLst>
        </p:spPr>
      </p:pic>
      <p:sp>
        <p:nvSpPr>
          <p:cNvPr id="6" name="TextBox 5">
            <a:extLst>
              <a:ext uri="{FF2B5EF4-FFF2-40B4-BE49-F238E27FC236}">
                <a16:creationId xmlns:a16="http://schemas.microsoft.com/office/drawing/2014/main" id="{B0868713-A980-CF1B-7DD8-36BC94711373}"/>
              </a:ext>
            </a:extLst>
          </p:cNvPr>
          <p:cNvSpPr txBox="1"/>
          <p:nvPr/>
        </p:nvSpPr>
        <p:spPr>
          <a:xfrm>
            <a:off x="309831" y="2919841"/>
            <a:ext cx="3818708" cy="1384995"/>
          </a:xfrm>
          <a:prstGeom prst="rect">
            <a:avLst/>
          </a:prstGeom>
          <a:noFill/>
        </p:spPr>
        <p:txBody>
          <a:bodyPr wrap="square" rtlCol="0">
            <a:spAutoFit/>
          </a:bodyPr>
          <a:lstStyle/>
          <a:p>
            <a:pPr algn="ctr"/>
            <a:r>
              <a:rPr lang="en-US" sz="2800" b="1" dirty="0"/>
              <a:t>SUPPLY CHAIN MANAGEMENT DASHBOARD</a:t>
            </a:r>
          </a:p>
        </p:txBody>
      </p:sp>
      <p:sp>
        <p:nvSpPr>
          <p:cNvPr id="7" name="TextBox 6">
            <a:extLst>
              <a:ext uri="{FF2B5EF4-FFF2-40B4-BE49-F238E27FC236}">
                <a16:creationId xmlns:a16="http://schemas.microsoft.com/office/drawing/2014/main" id="{24F0F77D-D628-74FF-76D4-615041A53098}"/>
              </a:ext>
            </a:extLst>
          </p:cNvPr>
          <p:cNvSpPr txBox="1"/>
          <p:nvPr/>
        </p:nvSpPr>
        <p:spPr>
          <a:xfrm>
            <a:off x="309831" y="578939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25</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October 2024</a:t>
            </a:r>
            <a:endParaRPr lang="en-US" sz="2000" b="1" dirty="0">
              <a:latin typeface="Abadi" panose="020B0604020104020204" pitchFamily="34" charset="0"/>
              <a:ea typeface="SF Pro" pitchFamily="2" charset="0"/>
              <a:cs typeface="SF Pro" pitchFamily="2" charset="0"/>
            </a:endParaRPr>
          </a:p>
        </p:txBody>
      </p:sp>
      <p:pic>
        <p:nvPicPr>
          <p:cNvPr id="2" name="Picture 1">
            <a:extLst>
              <a:ext uri="{FF2B5EF4-FFF2-40B4-BE49-F238E27FC236}">
                <a16:creationId xmlns:a16="http://schemas.microsoft.com/office/drawing/2014/main" id="{5DF232CC-6673-5F78-859B-F14BC873CBE3}"/>
              </a:ext>
            </a:extLst>
          </p:cNvPr>
          <p:cNvPicPr>
            <a:picLocks noChangeAspect="1"/>
          </p:cNvPicPr>
          <p:nvPr/>
        </p:nvPicPr>
        <p:blipFill>
          <a:blip r:embed="rId3"/>
          <a:stretch>
            <a:fillRect/>
          </a:stretch>
        </p:blipFill>
        <p:spPr>
          <a:xfrm>
            <a:off x="4128539" y="296508"/>
            <a:ext cx="7612357" cy="6092100"/>
          </a:xfrm>
          <a:prstGeom prst="rect">
            <a:avLst/>
          </a:prstGeom>
        </p:spPr>
      </p:pic>
    </p:spTree>
    <p:extLst>
      <p:ext uri="{BB962C8B-B14F-4D97-AF65-F5344CB8AC3E}">
        <p14:creationId xmlns:p14="http://schemas.microsoft.com/office/powerpoint/2010/main" val="3278324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21CEBF-E34A-1D30-1BA1-ECEC5940822F}"/>
              </a:ext>
            </a:extLst>
          </p:cNvPr>
          <p:cNvSpPr txBox="1"/>
          <p:nvPr/>
        </p:nvSpPr>
        <p:spPr>
          <a:xfrm>
            <a:off x="902208" y="1343025"/>
            <a:ext cx="6198108" cy="3970318"/>
          </a:xfrm>
          <a:prstGeom prst="rect">
            <a:avLst/>
          </a:prstGeom>
          <a:noFill/>
        </p:spPr>
        <p:txBody>
          <a:bodyPr wrap="square">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Segoe UI" panose="020B0502040204020203" pitchFamily="34" charset="0"/>
                <a:ea typeface="Aptos" panose="020B0004020202020204" pitchFamily="34" charset="0"/>
                <a:cs typeface="Segoe UI" panose="020B0502040204020203" pitchFamily="34" charset="0"/>
              </a:rPr>
              <a:t>Executive Summary</a:t>
            </a:r>
          </a:p>
          <a:p>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Introduction</a:t>
            </a:r>
          </a:p>
          <a:p>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Methodology</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endParaRPr lang="en-US"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Results</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a:p>
            <a:endParaRPr lang="en-US" sz="2800" kern="100" dirty="0">
              <a:effectLst/>
              <a:latin typeface="Segoe UI" panose="020B0502040204020203" pitchFamily="34" charset="0"/>
              <a:ea typeface="Aptos" panose="020B0004020202020204" pitchFamily="34" charset="0"/>
              <a:cs typeface="Segoe UI" panose="020B0502040204020203" pitchFamily="34" charset="0"/>
            </a:endParaRPr>
          </a:p>
          <a:p>
            <a:r>
              <a:rPr lang="en-US" sz="2800" kern="100" dirty="0">
                <a:effectLst/>
                <a:latin typeface="Segoe UI" panose="020B0502040204020203" pitchFamily="34" charset="0"/>
                <a:ea typeface="Aptos" panose="020B0004020202020204" pitchFamily="34" charset="0"/>
                <a:cs typeface="Segoe UI" panose="020B0502040204020203" pitchFamily="34" charset="0"/>
              </a:rPr>
              <a:t>Conclusion</a:t>
            </a:r>
            <a:endParaRPr lang="en-IN" sz="28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7" name="TextBox 6">
            <a:extLst>
              <a:ext uri="{FF2B5EF4-FFF2-40B4-BE49-F238E27FC236}">
                <a16:creationId xmlns:a16="http://schemas.microsoft.com/office/drawing/2014/main" id="{9B4194AB-A799-1EB5-798B-D1E37FD4E6FB}"/>
              </a:ext>
            </a:extLst>
          </p:cNvPr>
          <p:cNvSpPr txBox="1"/>
          <p:nvPr/>
        </p:nvSpPr>
        <p:spPr>
          <a:xfrm>
            <a:off x="902208" y="376893"/>
            <a:ext cx="6096000" cy="523220"/>
          </a:xfrm>
          <a:prstGeom prst="rect">
            <a:avLst/>
          </a:prstGeom>
          <a:noFill/>
        </p:spPr>
        <p:txBody>
          <a:bodyPr wrap="square">
            <a:spAutoFit/>
          </a:bodyPr>
          <a:lstStyle/>
          <a:p>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Outline</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11408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AD1F-2F98-44F6-0915-DE7D9A8935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6F81D2-3F97-B643-9D0C-E5FE1A993AF6}"/>
              </a:ext>
            </a:extLst>
          </p:cNvPr>
          <p:cNvSpPr txBox="1"/>
          <p:nvPr/>
        </p:nvSpPr>
        <p:spPr>
          <a:xfrm>
            <a:off x="671513" y="1351508"/>
            <a:ext cx="11087099" cy="4893647"/>
          </a:xfrm>
          <a:prstGeom prst="rect">
            <a:avLst/>
          </a:prstGeom>
          <a:noFill/>
        </p:spPr>
        <p:txBody>
          <a:bodyPr wrap="square">
            <a:spAutoFit/>
          </a:bodyPr>
          <a:lstStyle/>
          <a:p>
            <a:pPr algn="just"/>
            <a:r>
              <a:rPr lang="en-US" sz="2400" b="1" kern="100" dirty="0">
                <a:effectLst/>
                <a:latin typeface="Segoe UI" panose="020B0502040204020203" pitchFamily="34" charset="0"/>
                <a:ea typeface="Aptos" panose="020B0004020202020204" pitchFamily="34" charset="0"/>
                <a:cs typeface="Segoe UI" panose="020B0502040204020203" pitchFamily="34" charset="0"/>
              </a:rPr>
              <a:t>Summary of methodologies</a:t>
            </a:r>
          </a:p>
          <a:p>
            <a:pPr algn="just"/>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Collection through csv file downloaded using link for Exploratory Data Analysis and </a:t>
            </a:r>
            <a:r>
              <a:rPr lang="en-US" sz="2400" kern="100" dirty="0" err="1">
                <a:effectLst/>
                <a:latin typeface="Segoe UI" panose="020B0502040204020203" pitchFamily="34" charset="0"/>
                <a:ea typeface="Aptos" panose="020B0004020202020204" pitchFamily="34" charset="0"/>
                <a:cs typeface="Segoe UI" panose="020B0502040204020203" pitchFamily="34" charset="0"/>
              </a:rPr>
              <a:t>analysing</a:t>
            </a:r>
            <a:r>
              <a:rPr lang="en-US" sz="2400" kern="100" dirty="0">
                <a:effectLst/>
                <a:latin typeface="Segoe UI" panose="020B0502040204020203" pitchFamily="34" charset="0"/>
                <a:ea typeface="Aptos" panose="020B0004020202020204" pitchFamily="34" charset="0"/>
                <a:cs typeface="Segoe UI" panose="020B0502040204020203" pitchFamily="34" charset="0"/>
              </a:rPr>
              <a:t> Product Performance and Supply Chain Efficiency.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Wrangling after importing data into </a:t>
            </a:r>
            <a:r>
              <a:rPr lang="en-US" sz="2400" kern="100" dirty="0">
                <a:latin typeface="Segoe UI" panose="020B0502040204020203" pitchFamily="34" charset="0"/>
                <a:ea typeface="Aptos" panose="020B0004020202020204" pitchFamily="34" charset="0"/>
                <a:cs typeface="Segoe UI" panose="020B0502040204020203" pitchFamily="34" charset="0"/>
              </a:rPr>
              <a:t>SQLite</a:t>
            </a:r>
            <a:r>
              <a:rPr lang="en-US" sz="2400" kern="100" dirty="0">
                <a:effectLst/>
                <a:latin typeface="Segoe UI" panose="020B0502040204020203" pitchFamily="34" charset="0"/>
                <a:ea typeface="Aptos" panose="020B0004020202020204" pitchFamily="34" charset="0"/>
                <a:cs typeface="Segoe UI" panose="020B0502040204020203" pitchFamily="34" charset="0"/>
              </a:rPr>
              <a:t> and using </a:t>
            </a:r>
            <a:r>
              <a:rPr lang="en-US" sz="2400" kern="100" dirty="0">
                <a:latin typeface="Segoe UI" panose="020B0502040204020203" pitchFamily="34" charset="0"/>
                <a:ea typeface="Aptos" panose="020B0004020202020204" pitchFamily="34" charset="0"/>
                <a:cs typeface="Segoe UI" panose="020B0502040204020203" pitchFamily="34" charset="0"/>
              </a:rPr>
              <a:t>SQL</a:t>
            </a:r>
            <a:r>
              <a:rPr lang="en-US" sz="2400" kern="100" dirty="0">
                <a:effectLst/>
                <a:latin typeface="Segoe UI" panose="020B0502040204020203" pitchFamily="34" charset="0"/>
                <a:ea typeface="Aptos" panose="020B0004020202020204" pitchFamily="34" charset="0"/>
                <a:cs typeface="Segoe UI" panose="020B0502040204020203" pitchFamily="34" charset="0"/>
              </a:rPr>
              <a:t> for sampling data, dealing with Nulls, ‘0’ and blank values.</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Exploratory Data Analysis by creation of visualization dashboards and story in Tableau. </a:t>
            </a:r>
          </a:p>
          <a:p>
            <a:pPr marL="742950" lvl="1" indent="-285750" algn="just">
              <a:buFont typeface="Times New Roman" panose="02020603050405020304" pitchFamily="18" charset="0"/>
              <a:buChar char="-"/>
              <a:tabLst>
                <a:tab pos="914400"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r>
              <a:rPr lang="en-US" sz="2400" b="1" kern="100" dirty="0">
                <a:effectLst/>
                <a:latin typeface="Segoe UI" panose="020B0502040204020203" pitchFamily="34" charset="0"/>
                <a:ea typeface="Aptos" panose="020B0004020202020204" pitchFamily="34" charset="0"/>
                <a:cs typeface="Segoe UI" panose="020B0502040204020203" pitchFamily="34" charset="0"/>
              </a:rPr>
              <a:t>Summary of all results</a:t>
            </a:r>
          </a:p>
          <a:p>
            <a:pPr algn="just"/>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Exploratory Data Analysis result.</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marL="742950" lvl="1" indent="-285750" algn="just">
              <a:buFont typeface="Times New Roman" panose="02020603050405020304" pitchFamily="18" charset="0"/>
              <a:buChar char="-"/>
              <a:tabLst>
                <a:tab pos="914400"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Analysis of Product Performance and Supply Chain Efficiency</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DEEAB022-D953-29C9-3E9B-7613C784736F}"/>
              </a:ext>
            </a:extLst>
          </p:cNvPr>
          <p:cNvSpPr txBox="1"/>
          <p:nvPr/>
        </p:nvSpPr>
        <p:spPr>
          <a:xfrm>
            <a:off x="671513" y="466308"/>
            <a:ext cx="6096000" cy="523220"/>
          </a:xfrm>
          <a:prstGeom prst="rect">
            <a:avLst/>
          </a:prstGeom>
          <a:noFill/>
        </p:spPr>
        <p:txBody>
          <a:bodyPr wrap="square">
            <a:spAutoFit/>
          </a:bodyPr>
          <a:lstStyle/>
          <a:p>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Executive Summary</a:t>
            </a:r>
            <a:endParaRPr lang="en-US" sz="2800" dirty="0">
              <a:solidFill>
                <a:schemeClr val="tx2">
                  <a:lumMod val="75000"/>
                  <a:lumOff val="25000"/>
                </a:schemeClr>
              </a:solidFill>
              <a:latin typeface="Abadi" panose="020B0604020104020204" pitchFamily="34" charset="0"/>
            </a:endParaRPr>
          </a:p>
        </p:txBody>
      </p:sp>
    </p:spTree>
    <p:extLst>
      <p:ext uri="{BB962C8B-B14F-4D97-AF65-F5344CB8AC3E}">
        <p14:creationId xmlns:p14="http://schemas.microsoft.com/office/powerpoint/2010/main" val="83609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617611" y="919162"/>
            <a:ext cx="10515600" cy="5019675"/>
          </a:xfrm>
          <a:prstGeom prst="rect">
            <a:avLst/>
          </a:prstGeom>
        </p:spPr>
        <p:txBody>
          <a:bodyPr lIns="91440" tIns="45720" rIns="91440" bIns="45720" anchor="t"/>
          <a:lstStyle/>
          <a:p>
            <a:pPr algn="just" rtl="0" fontAlgn="base">
              <a:buFont typeface="Arial" panose="020B0604020202020204" pitchFamily="34" charset="0"/>
              <a:buChar char="•"/>
            </a:pPr>
            <a:r>
              <a:rPr lang="en-IN" sz="1600" b="1" dirty="0">
                <a:solidFill>
                  <a:srgbClr val="000000"/>
                </a:solidFill>
                <a:latin typeface="SegoeUI"/>
              </a:rPr>
              <a:t>Bar</a:t>
            </a:r>
            <a:r>
              <a:rPr lang="en-IN" sz="1600" b="1" i="0" u="none" strike="noStrike" dirty="0">
                <a:solidFill>
                  <a:srgbClr val="000000"/>
                </a:solidFill>
                <a:effectLst/>
                <a:latin typeface="SegoeUI"/>
              </a:rPr>
              <a:t>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p>
          <a:p>
            <a:pPr algn="just" rtl="0" fontAlgn="base">
              <a:buFont typeface="Arial" panose="020B0604020202020204" pitchFamily="34" charset="0"/>
              <a:buChar char="•"/>
            </a:pPr>
            <a:endParaRPr lang="en-IN"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dirty="0">
                <a:solidFill>
                  <a:srgbClr val="000000"/>
                </a:solidFill>
                <a:latin typeface="SegoeUI"/>
              </a:rPr>
              <a:t>Coffee-name-wise Sales</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After plotting the graph, we observed that the highest sales value contribution is made by “Americano with milk’ closely followed by ‘Latte’ and then by ‘Cappuccino’, ‘Americano’, ‘Cortado’, ‘Hot Chocolate’, ‘Cocoa’ and ‘Espresso’ in that order. </a:t>
            </a:r>
          </a:p>
          <a:p>
            <a:pPr algn="just" rtl="0" fontAlgn="base"/>
            <a:r>
              <a:rPr lang="en-IN" sz="1600" b="0" i="0" u="none" strike="noStrike" dirty="0">
                <a:solidFill>
                  <a:srgbClr val="000000"/>
                </a:solidFill>
                <a:effectLst/>
                <a:latin typeface="SegoeUI"/>
              </a:rPr>
              <a:t>The graph </a:t>
            </a:r>
            <a:r>
              <a:rPr lang="en-IN" sz="1600" dirty="0">
                <a:solidFill>
                  <a:srgbClr val="000000"/>
                </a:solidFill>
                <a:latin typeface="SegoeUI"/>
              </a:rPr>
              <a:t>gives an idea of the customer preferences which can be understood better by analysing the customer-wise coffee-name preferences and the count of coffee-name-wise sales.</a:t>
            </a:r>
          </a:p>
          <a:p>
            <a:pPr algn="just" rtl="0" fontAlgn="base"/>
            <a:endParaRPr lang="en-IN" sz="1600" dirty="0">
              <a:solidFill>
                <a:srgbClr val="000000"/>
              </a:solidFill>
              <a:latin typeface="SegoeUI"/>
            </a:endParaRPr>
          </a:p>
          <a:p>
            <a:pPr algn="just" rtl="0" fontAlgn="base">
              <a:buFont typeface="Arial" panose="020B0604020202020204" pitchFamily="34" charset="0"/>
              <a:buChar char="•"/>
            </a:pPr>
            <a:r>
              <a:rPr lang="en-IN" sz="1600" b="1" dirty="0">
                <a:solidFill>
                  <a:srgbClr val="000000"/>
                </a:solidFill>
                <a:latin typeface="SegoeUI"/>
              </a:rPr>
              <a:t>Coffee-name-wise number of Sales</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After plotting the graph, we observed that the highest number </a:t>
            </a:r>
            <a:r>
              <a:rPr lang="en-IN" sz="1600" dirty="0">
                <a:solidFill>
                  <a:srgbClr val="000000"/>
                </a:solidFill>
                <a:latin typeface="SegoeUI"/>
              </a:rPr>
              <a:t>of </a:t>
            </a:r>
            <a:r>
              <a:rPr lang="en-IN" sz="1600" b="0" i="0" u="none" strike="noStrike" dirty="0">
                <a:solidFill>
                  <a:srgbClr val="000000"/>
                </a:solidFill>
                <a:effectLst/>
                <a:latin typeface="SegoeUI"/>
              </a:rPr>
              <a:t>sales contribution is made by “Americano with milk’ followed by ‘Latte’ and then by ‘Cappuccino’, ‘Americano’, ‘Cortado’, ‘Hot Chocolate’, ‘Espresso’  and ‘Cocoa’ in that order. </a:t>
            </a:r>
          </a:p>
          <a:p>
            <a:pPr algn="just" rtl="0" fontAlgn="base"/>
            <a:r>
              <a:rPr lang="en-IN" sz="1600" b="0" i="0" u="none" strike="noStrike" dirty="0">
                <a:solidFill>
                  <a:srgbClr val="000000"/>
                </a:solidFill>
                <a:effectLst/>
                <a:latin typeface="SegoeUI"/>
              </a:rPr>
              <a:t>The price of ‘Latte’ being a tad higher than ‘Americano with milk’, value wise although the ‘Latte’ comes close but number of sales-wise there is a distinct gap. Similarly, the price of ‘Cocoa’ being a higher than ‘Espresso’, value wise although the ‘Espresso’ comes after ‘Cocoa’ however, on-the-basis-of number of sales-wise the order is reversed.  </a:t>
            </a:r>
          </a:p>
        </p:txBody>
      </p:sp>
      <p:sp>
        <p:nvSpPr>
          <p:cNvPr id="3" name="Title 1"/>
          <p:cNvSpPr txBox="1"/>
          <p:nvPr/>
        </p:nvSpPr>
        <p:spPr>
          <a:xfrm>
            <a:off x="6176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CB84-B3B8-2889-0849-71A3DAA5AE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92CD62-70DA-1E87-C02C-4296E2D77FD3}"/>
              </a:ext>
            </a:extLst>
          </p:cNvPr>
          <p:cNvSpPr txBox="1"/>
          <p:nvPr/>
        </p:nvSpPr>
        <p:spPr>
          <a:xfrm>
            <a:off x="610608" y="913963"/>
            <a:ext cx="10970784" cy="5632311"/>
          </a:xfrm>
          <a:prstGeom prst="rect">
            <a:avLst/>
          </a:prstGeom>
          <a:noFill/>
        </p:spPr>
        <p:txBody>
          <a:bodyPr wrap="square">
            <a:spAutoFit/>
          </a:bodyPr>
          <a:lstStyle/>
          <a:p>
            <a:pPr algn="just"/>
            <a:r>
              <a:rPr lang="en-US" sz="2000" b="1" u="sng" kern="100" dirty="0">
                <a:effectLst/>
                <a:latin typeface="Segoe UI" panose="020B0502040204020203" pitchFamily="34" charset="0"/>
                <a:ea typeface="Aptos" panose="020B0004020202020204" pitchFamily="34" charset="0"/>
                <a:cs typeface="Segoe UI" panose="020B0502040204020203" pitchFamily="34" charset="0"/>
              </a:rPr>
              <a:t>Project background and context</a:t>
            </a:r>
          </a:p>
          <a:p>
            <a:pPr algn="just"/>
            <a:endParaRPr lang="en-IN" sz="2000" b="1" u="sng" dirty="0">
              <a:latin typeface="Segoe UI" panose="020B0502040204020203" pitchFamily="34" charset="0"/>
              <a:cs typeface="Segoe UI" panose="020B0502040204020203" pitchFamily="34" charset="0"/>
            </a:endParaRPr>
          </a:p>
          <a:p>
            <a:pPr algn="just"/>
            <a:r>
              <a:rPr lang="en-IN" sz="2000" b="1" u="sng" dirty="0">
                <a:effectLst/>
                <a:latin typeface="Segoe UI" panose="020B0502040204020203" pitchFamily="34" charset="0"/>
                <a:cs typeface="Segoe UI" panose="020B0502040204020203" pitchFamily="34" charset="0"/>
              </a:rPr>
              <a:t>Problem Statement</a:t>
            </a:r>
            <a:endParaRPr lang="en-IN" sz="2000" b="1" u="sng" dirty="0">
              <a:latin typeface="Segoe UI" panose="020B0502040204020203" pitchFamily="34" charset="0"/>
              <a:cs typeface="Segoe UI" panose="020B0502040204020203" pitchFamily="34" charset="0"/>
            </a:endParaRPr>
          </a:p>
          <a:p>
            <a:pPr algn="just"/>
            <a:endParaRPr lang="en-IN" sz="2000" dirty="0">
              <a:effectLst/>
              <a:latin typeface="Segoe UI" panose="020B0502040204020203" pitchFamily="34" charset="0"/>
              <a:cs typeface="Segoe UI" panose="020B0502040204020203" pitchFamily="34" charset="0"/>
            </a:endParaRPr>
          </a:p>
          <a:p>
            <a:pPr algn="just"/>
            <a:r>
              <a:rPr lang="en-GB" sz="2000" dirty="0">
                <a:latin typeface="Segoe UI" panose="020B0502040204020203" pitchFamily="34" charset="0"/>
                <a:cs typeface="Segoe UI" panose="020B0502040204020203" pitchFamily="34" charset="0"/>
              </a:rPr>
              <a:t>Supply chain analytics is a valuable part of data-driven decision-making in various industries such as</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manufacturing, retail, healthcare, and logistics. It is the process of collecting, </a:t>
            </a:r>
            <a:r>
              <a:rPr lang="en-GB" sz="2000" dirty="0" err="1">
                <a:latin typeface="Segoe UI" panose="020B0502040204020203" pitchFamily="34" charset="0"/>
                <a:cs typeface="Segoe UI" panose="020B0502040204020203" pitchFamily="34" charset="0"/>
              </a:rPr>
              <a:t>analyzing</a:t>
            </a:r>
            <a:r>
              <a:rPr lang="en-GB" sz="2000" dirty="0">
                <a:latin typeface="Segoe UI" panose="020B0502040204020203" pitchFamily="34" charset="0"/>
                <a:cs typeface="Segoe UI" panose="020B0502040204020203" pitchFamily="34" charset="0"/>
              </a:rPr>
              <a:t> and interpreting</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data related to the movement of products and services from suppliers to customers. The dataset collected from a Fashion and Beauty startup is based on the supply</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chain of Makeup products. </a:t>
            </a:r>
          </a:p>
          <a:p>
            <a:pPr algn="just"/>
            <a:endParaRPr lang="en-IN" sz="2000" dirty="0">
              <a:latin typeface="Segoe UI" panose="020B0502040204020203" pitchFamily="34" charset="0"/>
              <a:cs typeface="Segoe UI" panose="020B0502040204020203" pitchFamily="34" charset="0"/>
            </a:endParaRPr>
          </a:p>
          <a:p>
            <a:pPr algn="just"/>
            <a:r>
              <a:rPr lang="en-IN" sz="2000" b="1" u="sng" dirty="0">
                <a:effectLst/>
                <a:latin typeface="Segoe UI" panose="020B0502040204020203" pitchFamily="34" charset="0"/>
                <a:cs typeface="Segoe UI" panose="020B0502040204020203" pitchFamily="34" charset="0"/>
              </a:rPr>
              <a:t>Task - 1</a:t>
            </a:r>
          </a:p>
          <a:p>
            <a:pPr algn="just"/>
            <a:endParaRPr lang="en-IN" sz="2000" b="1" u="sng" dirty="0">
              <a:effectLst/>
              <a:latin typeface="Segoe UI" panose="020B0502040204020203" pitchFamily="34" charset="0"/>
              <a:cs typeface="Segoe UI" panose="020B0502040204020203" pitchFamily="34" charset="0"/>
            </a:endParaRPr>
          </a:p>
          <a:p>
            <a:pPr algn="just"/>
            <a:r>
              <a:rPr lang="en-GB" sz="2000" b="1" dirty="0">
                <a:latin typeface="Segoe UI" panose="020B0502040204020203" pitchFamily="34" charset="0"/>
                <a:cs typeface="Segoe UI" panose="020B0502040204020203" pitchFamily="34" charset="0"/>
              </a:rPr>
              <a:t>Dataset Preparation:</a:t>
            </a:r>
            <a:endParaRPr lang="en-IN" sz="2000" b="1" dirty="0">
              <a:latin typeface="Segoe UI" panose="020B0502040204020203" pitchFamily="34" charset="0"/>
              <a:cs typeface="Segoe UI" panose="020B0502040204020203" pitchFamily="34" charset="0"/>
            </a:endParaRPr>
          </a:p>
          <a:p>
            <a:pPr algn="just"/>
            <a:r>
              <a:rPr lang="en-GB" sz="2000" dirty="0">
                <a:latin typeface="Segoe UI" panose="020B0502040204020203" pitchFamily="34" charset="0"/>
                <a:cs typeface="Segoe UI" panose="020B0502040204020203" pitchFamily="34" charset="0"/>
              </a:rPr>
              <a:t>&gt;&gt; Ensure that your dataset contains all the columns mentioned: Product Type, SKU,</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Price, Availability, Number of products sold, Revenue generated,</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Customer demographics, Stock levels, Lead times, Order quantities,</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Shipping times, Shipping carriers, Shipping costs, Supplier name,</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Location, Lead time, Production volumes, Manufacturing lead time,</a:t>
            </a:r>
            <a:r>
              <a:rPr lang="en-IN" sz="2000" dirty="0">
                <a:latin typeface="Segoe UI" panose="020B0502040204020203" pitchFamily="34" charset="0"/>
                <a:cs typeface="Segoe UI" panose="020B0502040204020203" pitchFamily="34" charset="0"/>
              </a:rPr>
              <a:t> </a:t>
            </a:r>
            <a:r>
              <a:rPr lang="en-GB" sz="2000" dirty="0">
                <a:latin typeface="Segoe UI" panose="020B0502040204020203" pitchFamily="34" charset="0"/>
                <a:cs typeface="Segoe UI" panose="020B0502040204020203" pitchFamily="34" charset="0"/>
              </a:rPr>
              <a:t>Manufacturing costs, Inspection results, Defect rates, Transportation modes, Routes, Costs.</a:t>
            </a:r>
            <a:endParaRPr lang="en-IN" sz="2000"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EF616E8-EFE3-D915-54B2-C7C0ABD740CF}"/>
              </a:ext>
            </a:extLst>
          </p:cNvPr>
          <p:cNvSpPr txBox="1"/>
          <p:nvPr/>
        </p:nvSpPr>
        <p:spPr>
          <a:xfrm>
            <a:off x="659241" y="390743"/>
            <a:ext cx="6096000" cy="523220"/>
          </a:xfrm>
          <a:prstGeom prst="rect">
            <a:avLst/>
          </a:prstGeom>
          <a:noFill/>
        </p:spPr>
        <p:txBody>
          <a:bodyPr wrap="square">
            <a:spAutoFit/>
          </a:bodyPr>
          <a:lstStyle/>
          <a:p>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Introduction</a:t>
            </a:r>
          </a:p>
        </p:txBody>
      </p:sp>
    </p:spTree>
    <p:extLst>
      <p:ext uri="{BB962C8B-B14F-4D97-AF65-F5344CB8AC3E}">
        <p14:creationId xmlns:p14="http://schemas.microsoft.com/office/powerpoint/2010/main" val="2175624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824F7-FDFE-8FD9-2483-31EF8FA6A0B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22BFE0-52AE-F65F-6D24-F31F582F9B36}"/>
              </a:ext>
            </a:extLst>
          </p:cNvPr>
          <p:cNvSpPr txBox="1"/>
          <p:nvPr/>
        </p:nvSpPr>
        <p:spPr>
          <a:xfrm>
            <a:off x="810768" y="466540"/>
            <a:ext cx="10771632" cy="6186309"/>
          </a:xfrm>
          <a:prstGeom prst="rect">
            <a:avLst/>
          </a:prstGeom>
          <a:noFill/>
        </p:spPr>
        <p:txBody>
          <a:bodyPr wrap="square">
            <a:spAutoFit/>
          </a:bodyPr>
          <a:lstStyle/>
          <a:p>
            <a:pPr algn="just"/>
            <a:r>
              <a:rPr lang="en-US" sz="1800" b="1" u="sng" kern="100" dirty="0">
                <a:effectLst/>
                <a:latin typeface="Segoe UI" panose="020B0502040204020203" pitchFamily="34" charset="0"/>
                <a:ea typeface="Aptos" panose="020B0004020202020204" pitchFamily="34" charset="0"/>
                <a:cs typeface="Segoe UI" panose="020B0502040204020203" pitchFamily="34" charset="0"/>
              </a:rPr>
              <a:t>Project background and context </a:t>
            </a:r>
            <a:r>
              <a:rPr lang="en-US" sz="1800" b="1" u="sng" kern="100" dirty="0" err="1">
                <a:effectLst/>
                <a:latin typeface="Segoe UI" panose="020B0502040204020203" pitchFamily="34" charset="0"/>
                <a:ea typeface="Aptos" panose="020B0004020202020204" pitchFamily="34" charset="0"/>
                <a:cs typeface="Segoe UI" panose="020B0502040204020203" pitchFamily="34" charset="0"/>
              </a:rPr>
              <a:t>contd</a:t>
            </a: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a:t>
            </a:r>
          </a:p>
          <a:p>
            <a:pPr algn="just"/>
            <a:endParaRPr lang="en-IN" sz="1800" b="1" u="sng" dirty="0">
              <a:effectLst/>
              <a:latin typeface="Segoe UI" panose="020B0502040204020203" pitchFamily="34" charset="0"/>
              <a:cs typeface="Segoe UI" panose="020B0502040204020203" pitchFamily="34" charset="0"/>
            </a:endParaRPr>
          </a:p>
          <a:p>
            <a:pPr algn="just"/>
            <a:r>
              <a:rPr lang="en-IN" sz="1800" b="1" u="sng" dirty="0">
                <a:effectLst/>
                <a:latin typeface="Segoe UI" panose="020B0502040204020203" pitchFamily="34" charset="0"/>
                <a:cs typeface="Segoe UI" panose="020B0502040204020203" pitchFamily="34" charset="0"/>
              </a:rPr>
              <a:t>Task - 2</a:t>
            </a:r>
          </a:p>
          <a:p>
            <a:pPr algn="just"/>
            <a:endParaRPr lang="en-GB" sz="1800" i="1"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dirty="0">
                <a:latin typeface="Segoe UI" panose="020B0502040204020203" pitchFamily="34" charset="0"/>
                <a:cs typeface="Segoe UI" panose="020B0502040204020203" pitchFamily="34" charset="0"/>
              </a:rPr>
              <a:t>Create the following visualizations:</a:t>
            </a:r>
          </a:p>
          <a:p>
            <a:pPr algn="just"/>
            <a:endParaRPr lang="en-IN" dirty="0">
              <a:latin typeface="Segoe UI" panose="020B0502040204020203" pitchFamily="34" charset="0"/>
              <a:cs typeface="Segoe UI" panose="020B0502040204020203" pitchFamily="34" charset="0"/>
            </a:endParaRPr>
          </a:p>
          <a:p>
            <a:pPr algn="just"/>
            <a:r>
              <a:rPr lang="en-GB" b="1" dirty="0">
                <a:latin typeface="Segoe UI" panose="020B0502040204020203" pitchFamily="34" charset="0"/>
                <a:cs typeface="Segoe UI" panose="020B0502040204020203" pitchFamily="34" charset="0"/>
              </a:rPr>
              <a:t>2.1. Product Performance Dashboard:</a:t>
            </a:r>
            <a:endParaRPr lang="en-IN" b="1"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a) Product Sales: Create a bar chart showing Number of products sold for each</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Product Type.</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b) Revenue Analysis: Create a line chart showing Revenue generated over time. Filter by</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Product Type to see how different products are performing.</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c) Price Distribution: Use a histogram to show the distribution of Price for different</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Product Types.</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d) Stock Levels: Create a heat map to visualize Stock levels across different SKU and</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Product Type.</a:t>
            </a:r>
          </a:p>
          <a:p>
            <a:pPr algn="just"/>
            <a:endParaRPr lang="en-IN" dirty="0">
              <a:latin typeface="Segoe UI" panose="020B0502040204020203" pitchFamily="34" charset="0"/>
              <a:cs typeface="Segoe UI" panose="020B0502040204020203" pitchFamily="34" charset="0"/>
            </a:endParaRPr>
          </a:p>
          <a:p>
            <a:pPr algn="just"/>
            <a:r>
              <a:rPr lang="en-GB" b="1" dirty="0">
                <a:latin typeface="Segoe UI" panose="020B0502040204020203" pitchFamily="34" charset="0"/>
                <a:cs typeface="Segoe UI" panose="020B0502040204020203" pitchFamily="34" charset="0"/>
              </a:rPr>
              <a:t>2.2. Supply Chain Efficiency Dashboard:</a:t>
            </a:r>
            <a:endParaRPr lang="en-IN" b="1"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a) Lead Times vs. Order Quantities: Use a scatter plot to </a:t>
            </a:r>
            <a:r>
              <a:rPr lang="en-GB" dirty="0" err="1">
                <a:latin typeface="Segoe UI" panose="020B0502040204020203" pitchFamily="34" charset="0"/>
                <a:cs typeface="Segoe UI" panose="020B0502040204020203" pitchFamily="34" charset="0"/>
              </a:rPr>
              <a:t>analyze</a:t>
            </a:r>
            <a:r>
              <a:rPr lang="en-GB" dirty="0">
                <a:latin typeface="Segoe UI" panose="020B0502040204020203" pitchFamily="34" charset="0"/>
                <a:cs typeface="Segoe UI" panose="020B0502040204020203" pitchFamily="34" charset="0"/>
              </a:rPr>
              <a:t> the relationship between</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Lead times and Order quantities across different Supplier names.</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b) Shipping Costs by Carrier: Create a bar chart showing Shipping costs per Shipping</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carrier. Filter by Location to see regional differences.</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c) Manufacturing Efficiency: Create a dual-axis chart with Manufacturing lead time on</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one axis and Production volumes on the other to </a:t>
            </a:r>
            <a:r>
              <a:rPr lang="en-GB" dirty="0" err="1">
                <a:latin typeface="Segoe UI" panose="020B0502040204020203" pitchFamily="34" charset="0"/>
                <a:cs typeface="Segoe UI" panose="020B0502040204020203" pitchFamily="34" charset="0"/>
              </a:rPr>
              <a:t>analyze</a:t>
            </a:r>
            <a:r>
              <a:rPr lang="en-GB" dirty="0">
                <a:latin typeface="Segoe UI" panose="020B0502040204020203" pitchFamily="34" charset="0"/>
                <a:cs typeface="Segoe UI" panose="020B0502040204020203" pitchFamily="34" charset="0"/>
              </a:rPr>
              <a:t> manufacturing efficiency over</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time.</a:t>
            </a:r>
            <a:endParaRPr lang="en-IN" dirty="0">
              <a:latin typeface="Segoe UI" panose="020B0502040204020203" pitchFamily="34" charset="0"/>
              <a:cs typeface="Segoe UI" panose="020B0502040204020203" pitchFamily="34" charset="0"/>
            </a:endParaRPr>
          </a:p>
          <a:p>
            <a:pPr algn="just"/>
            <a:r>
              <a:rPr lang="en-GB" dirty="0">
                <a:latin typeface="Segoe UI" panose="020B0502040204020203" pitchFamily="34" charset="0"/>
                <a:cs typeface="Segoe UI" panose="020B0502040204020203" pitchFamily="34" charset="0"/>
              </a:rPr>
              <a:t>d) Defect Rates: Create a pie chart or a bar chart to visualize Defect rates by Supplier</a:t>
            </a:r>
            <a:r>
              <a:rPr lang="en-IN" dirty="0">
                <a:latin typeface="Segoe UI" panose="020B0502040204020203" pitchFamily="34" charset="0"/>
                <a:cs typeface="Segoe UI" panose="020B0502040204020203" pitchFamily="34" charset="0"/>
              </a:rPr>
              <a:t> </a:t>
            </a:r>
            <a:r>
              <a:rPr lang="en-GB" dirty="0">
                <a:latin typeface="Segoe UI" panose="020B0502040204020203" pitchFamily="34" charset="0"/>
                <a:cs typeface="Segoe UI" panose="020B0502040204020203" pitchFamily="34" charset="0"/>
              </a:rPr>
              <a:t>name or Location.</a:t>
            </a: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2956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7C13A-7BBA-4F38-0FC4-04374F4789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3B3E8C-B442-368B-A7AF-875034DF9B72}"/>
              </a:ext>
            </a:extLst>
          </p:cNvPr>
          <p:cNvSpPr txBox="1"/>
          <p:nvPr/>
        </p:nvSpPr>
        <p:spPr>
          <a:xfrm>
            <a:off x="816864" y="628233"/>
            <a:ext cx="10911840" cy="5601533"/>
          </a:xfrm>
          <a:prstGeom prst="rect">
            <a:avLst/>
          </a:prstGeom>
          <a:noFill/>
        </p:spPr>
        <p:txBody>
          <a:bodyPr wrap="square">
            <a:spAutoFit/>
          </a:bodyPr>
          <a:lstStyle/>
          <a:p>
            <a:pPr algn="just"/>
            <a:r>
              <a:rPr lang="en-US" sz="1600" b="1" u="sng" kern="100" dirty="0">
                <a:effectLst/>
                <a:latin typeface="Segoe UI" panose="020B0502040204020203" pitchFamily="34" charset="0"/>
                <a:ea typeface="Aptos" panose="020B0004020202020204" pitchFamily="34" charset="0"/>
                <a:cs typeface="Segoe UI" panose="020B0502040204020203" pitchFamily="34" charset="0"/>
              </a:rPr>
              <a:t>Project background and context </a:t>
            </a:r>
            <a:r>
              <a:rPr lang="en-US" sz="1600" b="1" u="sng" kern="100" dirty="0" err="1">
                <a:effectLst/>
                <a:latin typeface="Segoe UI" panose="020B0502040204020203" pitchFamily="34" charset="0"/>
                <a:ea typeface="Aptos" panose="020B0004020202020204" pitchFamily="34" charset="0"/>
                <a:cs typeface="Segoe UI" panose="020B0502040204020203" pitchFamily="34" charset="0"/>
              </a:rPr>
              <a:t>contd</a:t>
            </a:r>
            <a:r>
              <a:rPr lang="en-US" sz="1600" b="1" u="sng" kern="100" dirty="0">
                <a:effectLst/>
                <a:latin typeface="Segoe UI" panose="020B0502040204020203" pitchFamily="34" charset="0"/>
                <a:ea typeface="Aptos" panose="020B0004020202020204" pitchFamily="34" charset="0"/>
                <a:cs typeface="Segoe UI" panose="020B0502040204020203" pitchFamily="34" charset="0"/>
              </a:rPr>
              <a:t>/-</a:t>
            </a:r>
          </a:p>
          <a:p>
            <a:pPr algn="just"/>
            <a:endParaRPr lang="en-IN" sz="1000" b="1" u="sng" dirty="0">
              <a:effectLst/>
              <a:latin typeface="Segoe UI" panose="020B0502040204020203" pitchFamily="34" charset="0"/>
              <a:cs typeface="Segoe UI" panose="020B0502040204020203" pitchFamily="34" charset="0"/>
            </a:endParaRPr>
          </a:p>
          <a:p>
            <a:pPr algn="just"/>
            <a:r>
              <a:rPr lang="en-IN" sz="1600" b="1" u="sng" dirty="0">
                <a:effectLst/>
                <a:latin typeface="Segoe UI" panose="020B0502040204020203" pitchFamily="34" charset="0"/>
                <a:cs typeface="Segoe UI" panose="020B0502040204020203" pitchFamily="34" charset="0"/>
              </a:rPr>
              <a:t>Task - 2</a:t>
            </a:r>
          </a:p>
          <a:p>
            <a:pPr algn="just"/>
            <a:endParaRPr lang="en-IN" sz="1000" b="1" u="sng" dirty="0">
              <a:effectLst/>
              <a:latin typeface="Segoe UI" panose="020B0502040204020203" pitchFamily="34" charset="0"/>
              <a:cs typeface="Segoe UI" panose="020B0502040204020203" pitchFamily="34" charset="0"/>
            </a:endParaRPr>
          </a:p>
          <a:p>
            <a:pPr algn="just"/>
            <a:r>
              <a:rPr lang="en-GB" sz="1600" b="1" dirty="0">
                <a:latin typeface="Segoe UI" panose="020B0502040204020203" pitchFamily="34" charset="0"/>
                <a:cs typeface="Segoe UI" panose="020B0502040204020203" pitchFamily="34" charset="0"/>
              </a:rPr>
              <a:t>2.3. Customer Demographics:</a:t>
            </a:r>
            <a:endParaRPr lang="en-IN" sz="1600" b="1"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a) Demographic Breakdown: Create a demographic distribution chart (such as a pie chart or</a:t>
            </a:r>
            <a:r>
              <a:rPr lang="en-IN" sz="1600" dirty="0">
                <a:latin typeface="Segoe UI" panose="020B0502040204020203" pitchFamily="34" charset="0"/>
                <a:cs typeface="Segoe UI" panose="020B0502040204020203" pitchFamily="34" charset="0"/>
              </a:rPr>
              <a:t> </a:t>
            </a:r>
            <a:r>
              <a:rPr lang="en-GB" sz="1600" dirty="0">
                <a:latin typeface="Segoe UI" panose="020B0502040204020203" pitchFamily="34" charset="0"/>
                <a:cs typeface="Segoe UI" panose="020B0502040204020203" pitchFamily="34" charset="0"/>
              </a:rPr>
              <a:t>stacked bar chart) to show the breakdown of customers by age group, gender, or other</a:t>
            </a:r>
            <a:r>
              <a:rPr lang="en-IN" sz="1600" dirty="0">
                <a:latin typeface="Segoe UI" panose="020B0502040204020203" pitchFamily="34" charset="0"/>
                <a:cs typeface="Segoe UI" panose="020B0502040204020203" pitchFamily="34" charset="0"/>
              </a:rPr>
              <a:t> </a:t>
            </a:r>
            <a:r>
              <a:rPr lang="en-GB" sz="1600" dirty="0">
                <a:latin typeface="Segoe UI" panose="020B0502040204020203" pitchFamily="34" charset="0"/>
                <a:cs typeface="Segoe UI" panose="020B0502040204020203" pitchFamily="34" charset="0"/>
              </a:rPr>
              <a:t>available demographics.</a:t>
            </a:r>
            <a:endParaRPr lang="en-IN" sz="16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b) Revenue by Demographics: Use a </a:t>
            </a:r>
            <a:r>
              <a:rPr lang="en-GB" sz="1600" dirty="0" err="1">
                <a:latin typeface="Segoe UI" panose="020B0502040204020203" pitchFamily="34" charset="0"/>
                <a:cs typeface="Segoe UI" panose="020B0502040204020203" pitchFamily="34" charset="0"/>
              </a:rPr>
              <a:t>treemap</a:t>
            </a:r>
            <a:r>
              <a:rPr lang="en-GB" sz="1600" dirty="0">
                <a:latin typeface="Segoe UI" panose="020B0502040204020203" pitchFamily="34" charset="0"/>
                <a:cs typeface="Segoe UI" panose="020B0502040204020203" pitchFamily="34" charset="0"/>
              </a:rPr>
              <a:t> to show Revenue generated segmented</a:t>
            </a:r>
            <a:r>
              <a:rPr lang="en-IN" sz="1600" dirty="0">
                <a:latin typeface="Segoe UI" panose="020B0502040204020203" pitchFamily="34" charset="0"/>
                <a:cs typeface="Segoe UI" panose="020B0502040204020203" pitchFamily="34" charset="0"/>
              </a:rPr>
              <a:t> </a:t>
            </a:r>
            <a:r>
              <a:rPr lang="en-GB" sz="1600" dirty="0">
                <a:latin typeface="Segoe UI" panose="020B0502040204020203" pitchFamily="34" charset="0"/>
                <a:cs typeface="Segoe UI" panose="020B0502040204020203" pitchFamily="34" charset="0"/>
              </a:rPr>
              <a:t>by Customer demographics.</a:t>
            </a:r>
          </a:p>
          <a:p>
            <a:pPr algn="just"/>
            <a:endParaRPr lang="en-IN" sz="1000" dirty="0">
              <a:latin typeface="Segoe UI" panose="020B0502040204020203" pitchFamily="34" charset="0"/>
              <a:cs typeface="Segoe UI" panose="020B0502040204020203" pitchFamily="34" charset="0"/>
            </a:endParaRPr>
          </a:p>
          <a:p>
            <a:pPr algn="just"/>
            <a:r>
              <a:rPr lang="en-IN" sz="1600" b="1" u="sng" dirty="0">
                <a:effectLst/>
                <a:latin typeface="Segoe UI" panose="020B0502040204020203" pitchFamily="34" charset="0"/>
                <a:cs typeface="Segoe UI" panose="020B0502040204020203" pitchFamily="34" charset="0"/>
              </a:rPr>
              <a:t>Task - 3</a:t>
            </a:r>
          </a:p>
          <a:p>
            <a:pPr algn="just"/>
            <a:endParaRPr lang="en-IN" sz="1000" dirty="0">
              <a:latin typeface="Segoe UI" panose="020B0502040204020203" pitchFamily="34" charset="0"/>
              <a:cs typeface="Segoe UI" panose="020B0502040204020203" pitchFamily="34" charset="0"/>
            </a:endParaRPr>
          </a:p>
          <a:p>
            <a:pPr algn="just"/>
            <a:r>
              <a:rPr lang="en-GB" sz="1600" b="1" dirty="0">
                <a:latin typeface="Segoe UI" panose="020B0502040204020203" pitchFamily="34" charset="0"/>
                <a:cs typeface="Segoe UI" panose="020B0502040204020203" pitchFamily="34" charset="0"/>
              </a:rPr>
              <a:t>3.1. Analysis Questions:</a:t>
            </a:r>
          </a:p>
          <a:p>
            <a:pPr algn="just"/>
            <a:endParaRPr lang="en-IN" sz="10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a) Which Product Type generates the highest revenue ?</a:t>
            </a:r>
            <a:endParaRPr lang="en-IN" sz="16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b) Are there any significant correlations between Lead times and Order quantities ?</a:t>
            </a:r>
            <a:endParaRPr lang="en-IN" sz="16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c) How do Shipping costs vary by Shipping carrier and Location ?</a:t>
            </a:r>
            <a:endParaRPr lang="en-IN" sz="16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d) Which suppliers have the most efficient manufacturing processes based on</a:t>
            </a:r>
            <a:r>
              <a:rPr lang="en-IN" sz="1600" dirty="0">
                <a:latin typeface="Segoe UI" panose="020B0502040204020203" pitchFamily="34" charset="0"/>
                <a:cs typeface="Segoe UI" panose="020B0502040204020203" pitchFamily="34" charset="0"/>
              </a:rPr>
              <a:t> </a:t>
            </a:r>
            <a:r>
              <a:rPr lang="en-GB" sz="1600" dirty="0">
                <a:latin typeface="Segoe UI" panose="020B0502040204020203" pitchFamily="34" charset="0"/>
                <a:cs typeface="Segoe UI" panose="020B0502040204020203" pitchFamily="34" charset="0"/>
              </a:rPr>
              <a:t>Manufacturing lead time and Production volumes ?</a:t>
            </a:r>
            <a:endParaRPr lang="en-IN" sz="16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e) What demographic group contributes the most to sales ?</a:t>
            </a:r>
          </a:p>
          <a:p>
            <a:pPr algn="just"/>
            <a:endParaRPr lang="en-GB" sz="1000" dirty="0">
              <a:latin typeface="Segoe UI" panose="020B0502040204020203" pitchFamily="34" charset="0"/>
              <a:cs typeface="Segoe UI" panose="020B0502040204020203" pitchFamily="34" charset="0"/>
            </a:endParaRPr>
          </a:p>
          <a:p>
            <a:pPr algn="just"/>
            <a:r>
              <a:rPr lang="en-IN" sz="1600" b="1" u="sng" dirty="0">
                <a:effectLst/>
                <a:latin typeface="Segoe UI" panose="020B0502040204020203" pitchFamily="34" charset="0"/>
                <a:cs typeface="Segoe UI" panose="020B0502040204020203" pitchFamily="34" charset="0"/>
              </a:rPr>
              <a:t>Task - 4</a:t>
            </a:r>
          </a:p>
          <a:p>
            <a:pPr algn="just"/>
            <a:endParaRPr lang="en-IN" sz="1000" dirty="0">
              <a:latin typeface="Segoe UI" panose="020B0502040204020203" pitchFamily="34" charset="0"/>
              <a:cs typeface="Segoe UI" panose="020B0502040204020203" pitchFamily="34" charset="0"/>
            </a:endParaRPr>
          </a:p>
          <a:p>
            <a:pPr algn="just"/>
            <a:r>
              <a:rPr lang="en-GB" sz="1600" b="1" dirty="0">
                <a:latin typeface="Segoe UI" panose="020B0502040204020203" pitchFamily="34" charset="0"/>
                <a:cs typeface="Segoe UI" panose="020B0502040204020203" pitchFamily="34" charset="0"/>
              </a:rPr>
              <a:t>4.1. Storytelling:</a:t>
            </a:r>
            <a:endParaRPr lang="en-IN" sz="1600" b="1"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&gt;&gt; Combine the above visualizations into a Tableau story that walks through product performance and supply chain efficiency, highlighting key insights.</a:t>
            </a: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5812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11009-9556-69BA-92F4-BB00BEBA92CD}"/>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555421B4-4DF8-EDEA-F4A0-398C0B2A00CA}"/>
              </a:ext>
            </a:extLst>
          </p:cNvPr>
          <p:cNvSpPr txBox="1"/>
          <p:nvPr/>
        </p:nvSpPr>
        <p:spPr>
          <a:xfrm>
            <a:off x="1156969" y="986473"/>
            <a:ext cx="1628972" cy="523220"/>
          </a:xfrm>
          <a:prstGeom prst="rect">
            <a:avLst/>
          </a:prstGeom>
          <a:solidFill>
            <a:srgbClr val="0948CB"/>
          </a:solidFill>
        </p:spPr>
        <p:txBody>
          <a:bodyPr wrap="non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1</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0016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417F-564D-0E0A-D7B6-CDD2A40B12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E7017E-B10D-F35B-5686-852C37ED51BF}"/>
              </a:ext>
            </a:extLst>
          </p:cNvPr>
          <p:cNvSpPr txBox="1"/>
          <p:nvPr/>
        </p:nvSpPr>
        <p:spPr>
          <a:xfrm>
            <a:off x="682752" y="1031391"/>
            <a:ext cx="11032998" cy="5632311"/>
          </a:xfrm>
          <a:prstGeom prst="rect">
            <a:avLst/>
          </a:prstGeom>
          <a:noFill/>
        </p:spPr>
        <p:txBody>
          <a:bodyPr wrap="square">
            <a:spAutoFit/>
          </a:bodyPr>
          <a:lstStyle/>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Executive Summary</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Data collection methodology: </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Data was collected using the download link provided.</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data wrangling</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Wrangling done using Sampling data and dealing with Nulls, </a:t>
            </a:r>
            <a:r>
              <a:rPr lang="en-US" sz="2400" kern="100" dirty="0">
                <a:latin typeface="Segoe UI" panose="020B0502040204020203" pitchFamily="34" charset="0"/>
                <a:ea typeface="Aptos" panose="020B0004020202020204" pitchFamily="34" charset="0"/>
                <a:cs typeface="Segoe UI" panose="020B0502040204020203" pitchFamily="34" charset="0"/>
              </a:rPr>
              <a:t>‘0’ and blank values</a:t>
            </a:r>
            <a:r>
              <a:rPr lang="en-US" sz="2400" dirty="0">
                <a:solidFill>
                  <a:schemeClr val="accent3">
                    <a:lumMod val="25000"/>
                  </a:schemeClr>
                </a:solidFill>
                <a:latin typeface="Segoe UI" panose="020B0502040204020203" pitchFamily="34" charset="0"/>
                <a:cs typeface="Segoe UI" panose="020B0502040204020203" pitchFamily="34" charset="0"/>
              </a:rPr>
              <a:t>.</a:t>
            </a:r>
            <a:endParaRPr lang="en-US" sz="2400" kern="100" dirty="0">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exploratory data analysis (EDA) using dashboards </a:t>
            </a:r>
            <a:r>
              <a:rPr lang="en-US" sz="2400" b="1" kern="100" dirty="0" err="1">
                <a:effectLst/>
                <a:latin typeface="Segoe UI" panose="020B0502040204020203" pitchFamily="34" charset="0"/>
                <a:ea typeface="Aptos" panose="020B0004020202020204" pitchFamily="34" charset="0"/>
                <a:cs typeface="Segoe UI" panose="020B0502040204020203" pitchFamily="34" charset="0"/>
              </a:rPr>
              <a:t>visualisations</a:t>
            </a:r>
            <a:r>
              <a:rPr lang="en-US" sz="2400" b="1" kern="100" dirty="0">
                <a:effectLst/>
                <a:latin typeface="Segoe UI" panose="020B0502040204020203" pitchFamily="34" charset="0"/>
                <a:ea typeface="Aptos" panose="020B0004020202020204" pitchFamily="34" charset="0"/>
                <a:cs typeface="Segoe UI" panose="020B0502040204020203" pitchFamily="34" charset="0"/>
              </a:rPr>
              <a:t>. </a:t>
            </a:r>
          </a:p>
          <a:p>
            <a:pPr algn="just">
              <a:tabLst>
                <a:tab pos="1260475" algn="l"/>
              </a:tabLst>
            </a:pP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a:p>
            <a:pPr algn="just">
              <a:tabLst>
                <a:tab pos="1260475" algn="l"/>
              </a:tabLst>
            </a:pPr>
            <a:r>
              <a:rPr lang="en-US" sz="2400" b="1" kern="100" dirty="0">
                <a:effectLst/>
                <a:latin typeface="Segoe UI" panose="020B0502040204020203" pitchFamily="34" charset="0"/>
                <a:ea typeface="Aptos" panose="020B0004020202020204" pitchFamily="34" charset="0"/>
                <a:cs typeface="Segoe UI" panose="020B0502040204020203" pitchFamily="34" charset="0"/>
              </a:rPr>
              <a:t>Perform analysis of </a:t>
            </a:r>
            <a:r>
              <a:rPr lang="en-US" sz="2400" b="1" kern="100" dirty="0">
                <a:latin typeface="Segoe UI" panose="020B0502040204020203" pitchFamily="34" charset="0"/>
                <a:cs typeface="Segoe UI" panose="020B0502040204020203" pitchFamily="34" charset="0"/>
              </a:rPr>
              <a:t>factors affecting crop production and also predicting crop production. </a:t>
            </a:r>
            <a:endParaRPr lang="en-IN" sz="2400" b="1" kern="100" dirty="0">
              <a:latin typeface="Segoe UI" panose="020B0502040204020203" pitchFamily="34" charset="0"/>
              <a:cs typeface="Segoe UI" panose="020B0502040204020203" pitchFamily="34" charset="0"/>
            </a:endParaRPr>
          </a:p>
          <a:p>
            <a:pPr algn="just">
              <a:tabLst>
                <a:tab pos="1260475" algn="l"/>
              </a:tabLst>
            </a:pPr>
            <a:r>
              <a:rPr lang="en-US" sz="2400" kern="100" dirty="0">
                <a:effectLst/>
                <a:latin typeface="Segoe UI" panose="020B0502040204020203" pitchFamily="34" charset="0"/>
                <a:ea typeface="Aptos" panose="020B0004020202020204" pitchFamily="34" charset="0"/>
                <a:cs typeface="Segoe UI" panose="020B0502040204020203" pitchFamily="34" charset="0"/>
              </a:rPr>
              <a:t>By preparing charts in Tableau, dashboards</a:t>
            </a:r>
            <a:r>
              <a:rPr lang="en-US" sz="2400" kern="100" dirty="0">
                <a:latin typeface="Segoe UI" panose="020B0502040204020203" pitchFamily="34" charset="0"/>
                <a:ea typeface="Aptos" panose="020B0004020202020204" pitchFamily="34" charset="0"/>
                <a:cs typeface="Segoe UI" panose="020B0502040204020203" pitchFamily="34" charset="0"/>
              </a:rPr>
              <a:t> and the story, a</a:t>
            </a:r>
            <a:r>
              <a:rPr lang="en-US" sz="2400" kern="100" dirty="0">
                <a:effectLst/>
                <a:latin typeface="Segoe UI" panose="020B0502040204020203" pitchFamily="34" charset="0"/>
                <a:ea typeface="Aptos" panose="020B0004020202020204" pitchFamily="34" charset="0"/>
                <a:cs typeface="Segoe UI" panose="020B0502040204020203" pitchFamily="34" charset="0"/>
              </a:rPr>
              <a:t>nalysis of Product Performance and Supply Chain Efficiency</a:t>
            </a:r>
            <a:r>
              <a:rPr lang="en-US" sz="2400" kern="100" dirty="0">
                <a:latin typeface="Segoe UI" panose="020B0502040204020203" pitchFamily="34" charset="0"/>
                <a:ea typeface="Aptos" panose="020B0004020202020204" pitchFamily="34" charset="0"/>
                <a:cs typeface="Segoe UI" panose="020B0502040204020203" pitchFamily="34" charset="0"/>
              </a:rPr>
              <a:t> is done.</a:t>
            </a:r>
            <a:endParaRPr lang="en-IN" sz="2400"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C9FFB764-423E-4E12-D193-1263CF7E0B26}"/>
              </a:ext>
            </a:extLst>
          </p:cNvPr>
          <p:cNvSpPr txBox="1"/>
          <p:nvPr/>
        </p:nvSpPr>
        <p:spPr>
          <a:xfrm>
            <a:off x="682752" y="394454"/>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Methodology</a:t>
            </a:r>
          </a:p>
        </p:txBody>
      </p:sp>
    </p:spTree>
    <p:extLst>
      <p:ext uri="{BB962C8B-B14F-4D97-AF65-F5344CB8AC3E}">
        <p14:creationId xmlns:p14="http://schemas.microsoft.com/office/powerpoint/2010/main" val="4202690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1E6BD-99C6-85C1-4653-C25F1CADA3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955065-6223-B80A-803C-D6DB04A1E103}"/>
              </a:ext>
            </a:extLst>
          </p:cNvPr>
          <p:cNvSpPr txBox="1"/>
          <p:nvPr/>
        </p:nvSpPr>
        <p:spPr>
          <a:xfrm>
            <a:off x="1019174" y="1296514"/>
            <a:ext cx="10380345" cy="3970318"/>
          </a:xfrm>
          <a:prstGeom prst="rect">
            <a:avLst/>
          </a:prstGeom>
          <a:noFill/>
        </p:spPr>
        <p:txBody>
          <a:bodyPr wrap="square">
            <a:spAutoFit/>
          </a:bodyPr>
          <a:lstStyle/>
          <a:p>
            <a:pPr marL="450850" indent="-225425" algn="just">
              <a:buFont typeface="Arial" panose="020B0604020202020204" pitchFamily="34" charset="0"/>
              <a:buChar char="•"/>
              <a:tabLst>
                <a:tab pos="1260475" algn="l"/>
              </a:tabLst>
            </a:pPr>
            <a:r>
              <a:rPr lang="en-IN" sz="2800" kern="100" dirty="0">
                <a:latin typeface="Segoe UI" panose="020B0502040204020203" pitchFamily="34" charset="0"/>
                <a:cs typeface="Segoe UI" panose="020B0502040204020203" pitchFamily="34" charset="0"/>
              </a:rPr>
              <a:t>  </a:t>
            </a:r>
            <a:r>
              <a:rPr lang="en-US" sz="2800" kern="100" dirty="0">
                <a:latin typeface="Segoe UI" panose="020B0502040204020203" pitchFamily="34" charset="0"/>
                <a:cs typeface="Segoe UI" panose="020B0502040204020203" pitchFamily="34" charset="0"/>
              </a:rPr>
              <a:t>Data was collected using the download link provided.</a:t>
            </a:r>
          </a:p>
          <a:p>
            <a:pPr marL="457200" indent="-457200" algn="just">
              <a:buFont typeface="Arial" panose="020B0604020202020204" pitchFamily="34" charset="0"/>
              <a:buChar char="•"/>
              <a:tabLst>
                <a:tab pos="1260475" algn="l"/>
              </a:tabLst>
            </a:pPr>
            <a:endParaRPr lang="en-IN" sz="2800" kern="100" dirty="0">
              <a:latin typeface="Segoe UI" panose="020B0502040204020203" pitchFamily="34" charset="0"/>
              <a:cs typeface="Segoe UI" panose="020B0502040204020203" pitchFamily="34" charset="0"/>
            </a:endParaRPr>
          </a:p>
          <a:p>
            <a:pPr marL="635000" lvl="1" indent="-457200" algn="just">
              <a:buFont typeface="Arial" panose="020B0604020202020204" pitchFamily="34" charset="0"/>
              <a:buChar char="•"/>
              <a:tabLst>
                <a:tab pos="914400" algn="l"/>
                <a:tab pos="1260475" algn="l"/>
              </a:tabLst>
            </a:pPr>
            <a:r>
              <a:rPr lang="en-IN" sz="2800" kern="100" dirty="0">
                <a:latin typeface="Segoe UI" panose="020B0502040204020203" pitchFamily="34" charset="0"/>
                <a:cs typeface="Segoe UI" panose="020B0502040204020203" pitchFamily="34" charset="0"/>
              </a:rPr>
              <a:t>Inspecting Data: Check the types and initial content.</a:t>
            </a:r>
          </a:p>
          <a:p>
            <a:pPr marL="635000" lvl="1" indent="-457200" algn="just">
              <a:buFont typeface="Arial" panose="020B0604020202020204" pitchFamily="34" charset="0"/>
              <a:buChar char="•"/>
              <a:tabLst>
                <a:tab pos="914400" algn="l"/>
                <a:tab pos="1260475" algn="l"/>
              </a:tabLst>
            </a:pPr>
            <a:endParaRPr lang="en-IN" sz="2800" kern="100" dirty="0">
              <a:latin typeface="Segoe UI" panose="020B0502040204020203" pitchFamily="34" charset="0"/>
              <a:cs typeface="Segoe UI" panose="020B0502040204020203" pitchFamily="34" charset="0"/>
            </a:endParaRPr>
          </a:p>
          <a:p>
            <a:pPr marL="635000" lvl="0" indent="-457200" algn="just">
              <a:buFont typeface="Arial" panose="020B0604020202020204" pitchFamily="34" charset="0"/>
              <a:buChar char="•"/>
              <a:tabLst>
                <a:tab pos="457200" algn="l"/>
                <a:tab pos="1260475" algn="l"/>
              </a:tabLst>
            </a:pPr>
            <a:r>
              <a:rPr lang="en-US" sz="2800" kern="100" dirty="0">
                <a:latin typeface="Segoe UI" panose="020B0502040204020203" pitchFamily="34" charset="0"/>
                <a:cs typeface="Segoe UI" panose="020B0502040204020203" pitchFamily="34" charset="0"/>
              </a:rPr>
              <a:t>Wrangling done using Sampling data and dealing with  Nulls, ‘0’ and blank values. (Details as per Appendix – 1)</a:t>
            </a:r>
          </a:p>
          <a:p>
            <a:pPr marL="635000" lvl="0" indent="-457200" algn="just">
              <a:buFont typeface="Arial" panose="020B0604020202020204" pitchFamily="34" charset="0"/>
              <a:buChar char="•"/>
              <a:tabLst>
                <a:tab pos="457200" algn="l"/>
                <a:tab pos="1260475" algn="l"/>
              </a:tabLst>
            </a:pPr>
            <a:endParaRPr lang="en-US" sz="2800" kern="100" dirty="0">
              <a:latin typeface="Segoe UI" panose="020B0502040204020203" pitchFamily="34" charset="0"/>
              <a:cs typeface="Segoe UI" panose="020B0502040204020203" pitchFamily="34" charset="0"/>
            </a:endParaRPr>
          </a:p>
          <a:p>
            <a:pPr marL="635000" lvl="0" indent="-457200" algn="just">
              <a:buFont typeface="Arial" panose="020B0604020202020204" pitchFamily="34" charset="0"/>
              <a:buChar char="•"/>
              <a:tabLst>
                <a:tab pos="457200" algn="l"/>
                <a:tab pos="1260475" algn="l"/>
              </a:tabLst>
            </a:pPr>
            <a:r>
              <a:rPr lang="en-IN" sz="2800" kern="100" dirty="0">
                <a:latin typeface="Segoe UI" panose="020B0502040204020203" pitchFamily="34" charset="0"/>
                <a:cs typeface="Segoe UI" panose="020B0502040204020203" pitchFamily="34" charset="0"/>
              </a:rPr>
              <a:t>Creation of Calculated Fields: Calculated fields were created for preparation of various charts.</a:t>
            </a:r>
          </a:p>
        </p:txBody>
      </p:sp>
      <p:sp>
        <p:nvSpPr>
          <p:cNvPr id="5" name="TextBox 4">
            <a:extLst>
              <a:ext uri="{FF2B5EF4-FFF2-40B4-BE49-F238E27FC236}">
                <a16:creationId xmlns:a16="http://schemas.microsoft.com/office/drawing/2014/main" id="{38A0ECB6-79D3-4775-2A34-2CF80CAD2296}"/>
              </a:ext>
            </a:extLst>
          </p:cNvPr>
          <p:cNvSpPr txBox="1"/>
          <p:nvPr/>
        </p:nvSpPr>
        <p:spPr>
          <a:xfrm>
            <a:off x="897636" y="596765"/>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Data Collection and its Presentation</a:t>
            </a:r>
          </a:p>
        </p:txBody>
      </p:sp>
    </p:spTree>
    <p:extLst>
      <p:ext uri="{BB962C8B-B14F-4D97-AF65-F5344CB8AC3E}">
        <p14:creationId xmlns:p14="http://schemas.microsoft.com/office/powerpoint/2010/main" val="3645178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C978-A50B-D0FB-46C8-494E54371E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1F8915-AE61-EC3F-5F6D-E3FD0EC22777}"/>
              </a:ext>
            </a:extLst>
          </p:cNvPr>
          <p:cNvSpPr txBox="1"/>
          <p:nvPr/>
        </p:nvSpPr>
        <p:spPr>
          <a:xfrm>
            <a:off x="259554" y="775233"/>
            <a:ext cx="6372894"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Page - 1</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61CB9A26-FB29-62DE-260F-D361F2F1AA0D}"/>
              </a:ext>
            </a:extLst>
          </p:cNvPr>
          <p:cNvSpPr txBox="1"/>
          <p:nvPr/>
        </p:nvSpPr>
        <p:spPr>
          <a:xfrm>
            <a:off x="259555" y="335566"/>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6" name="Picture 5">
            <a:extLst>
              <a:ext uri="{FF2B5EF4-FFF2-40B4-BE49-F238E27FC236}">
                <a16:creationId xmlns:a16="http://schemas.microsoft.com/office/drawing/2014/main" id="{71E1B504-FD19-85EA-E982-0F0A7A89F937}"/>
              </a:ext>
            </a:extLst>
          </p:cNvPr>
          <p:cNvPicPr>
            <a:picLocks noChangeAspect="1"/>
          </p:cNvPicPr>
          <p:nvPr/>
        </p:nvPicPr>
        <p:blipFill>
          <a:blip r:embed="rId2"/>
          <a:stretch>
            <a:fillRect/>
          </a:stretch>
        </p:blipFill>
        <p:spPr>
          <a:xfrm>
            <a:off x="395287" y="1298453"/>
            <a:ext cx="11406187" cy="5289732"/>
          </a:xfrm>
          <a:prstGeom prst="rect">
            <a:avLst/>
          </a:prstGeom>
        </p:spPr>
      </p:pic>
    </p:spTree>
    <p:extLst>
      <p:ext uri="{BB962C8B-B14F-4D97-AF65-F5344CB8AC3E}">
        <p14:creationId xmlns:p14="http://schemas.microsoft.com/office/powerpoint/2010/main" val="3841618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D18F-DA7E-0C69-CA05-873B46DB1B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A76700-F298-1F5C-966B-6EB0AF3A20B2}"/>
              </a:ext>
            </a:extLst>
          </p:cNvPr>
          <p:cNvSpPr txBox="1"/>
          <p:nvPr/>
        </p:nvSpPr>
        <p:spPr>
          <a:xfrm>
            <a:off x="280224" y="738448"/>
            <a:ext cx="6463475"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Page - 2</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85981FE9-D32D-DD36-5565-9A7BFB84AEA7}"/>
              </a:ext>
            </a:extLst>
          </p:cNvPr>
          <p:cNvSpPr txBox="1"/>
          <p:nvPr/>
        </p:nvSpPr>
        <p:spPr>
          <a:xfrm>
            <a:off x="280225" y="261995"/>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8" name="Picture 7" descr="A screenshot of a graph&#10;&#10;Description automatically generated">
            <a:extLst>
              <a:ext uri="{FF2B5EF4-FFF2-40B4-BE49-F238E27FC236}">
                <a16:creationId xmlns:a16="http://schemas.microsoft.com/office/drawing/2014/main" id="{1EA2674E-A2C2-3873-FB71-F74B1CC8E9A6}"/>
              </a:ext>
            </a:extLst>
          </p:cNvPr>
          <p:cNvPicPr>
            <a:picLocks noChangeAspect="1"/>
          </p:cNvPicPr>
          <p:nvPr/>
        </p:nvPicPr>
        <p:blipFill>
          <a:blip r:embed="rId2"/>
          <a:stretch>
            <a:fillRect/>
          </a:stretch>
        </p:blipFill>
        <p:spPr>
          <a:xfrm>
            <a:off x="385762" y="1200113"/>
            <a:ext cx="11401426" cy="5395892"/>
          </a:xfrm>
          <a:prstGeom prst="rect">
            <a:avLst/>
          </a:prstGeom>
        </p:spPr>
      </p:pic>
    </p:spTree>
    <p:extLst>
      <p:ext uri="{BB962C8B-B14F-4D97-AF65-F5344CB8AC3E}">
        <p14:creationId xmlns:p14="http://schemas.microsoft.com/office/powerpoint/2010/main" val="883698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B123-3DCC-05BA-9D4F-2EA277B9CD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BD817E-5593-0C25-620F-0CA78FFAFCA6}"/>
              </a:ext>
            </a:extLst>
          </p:cNvPr>
          <p:cNvSpPr txBox="1"/>
          <p:nvPr/>
        </p:nvSpPr>
        <p:spPr>
          <a:xfrm>
            <a:off x="251650" y="568571"/>
            <a:ext cx="6380798" cy="461665"/>
          </a:xfrm>
          <a:prstGeom prst="rect">
            <a:avLst/>
          </a:prstGeom>
          <a:noFill/>
        </p:spPr>
        <p:txBody>
          <a:bodyPr wrap="square">
            <a:spAutoFit/>
          </a:bodyPr>
          <a:lstStyle/>
          <a:p>
            <a:pPr>
              <a:tabLst>
                <a:tab pos="1260475"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u="sng" kern="100" dirty="0">
                <a:effectLst/>
                <a:latin typeface="Segoe UI" panose="020B0502040204020203" pitchFamily="34" charset="0"/>
                <a:ea typeface="Aptos" panose="020B0004020202020204" pitchFamily="34" charset="0"/>
                <a:cs typeface="Segoe UI" panose="020B0502040204020203" pitchFamily="34" charset="0"/>
              </a:rPr>
              <a:t>Dashboards used to make Story – Page - 3</a:t>
            </a:r>
            <a:r>
              <a:rPr lang="en-IN" sz="1800" b="1" u="sng"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5" name="TextBox 4">
            <a:extLst>
              <a:ext uri="{FF2B5EF4-FFF2-40B4-BE49-F238E27FC236}">
                <a16:creationId xmlns:a16="http://schemas.microsoft.com/office/drawing/2014/main" id="{5AB865A3-CFCA-52CD-6393-906CD3769AEB}"/>
              </a:ext>
            </a:extLst>
          </p:cNvPr>
          <p:cNvSpPr txBox="1"/>
          <p:nvPr/>
        </p:nvSpPr>
        <p:spPr>
          <a:xfrm>
            <a:off x="251650" y="179690"/>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EDA with Data Visualisation</a:t>
            </a:r>
          </a:p>
        </p:txBody>
      </p:sp>
      <p:pic>
        <p:nvPicPr>
          <p:cNvPr id="7" name="Picture 6" descr="A pie chart with a number of people&#10;&#10;Description automatically generated">
            <a:extLst>
              <a:ext uri="{FF2B5EF4-FFF2-40B4-BE49-F238E27FC236}">
                <a16:creationId xmlns:a16="http://schemas.microsoft.com/office/drawing/2014/main" id="{886DC12F-7C7E-1815-700C-39C7CB330385}"/>
              </a:ext>
            </a:extLst>
          </p:cNvPr>
          <p:cNvPicPr>
            <a:picLocks noChangeAspect="1"/>
          </p:cNvPicPr>
          <p:nvPr/>
        </p:nvPicPr>
        <p:blipFill>
          <a:blip r:embed="rId2"/>
          <a:stretch>
            <a:fillRect/>
          </a:stretch>
        </p:blipFill>
        <p:spPr>
          <a:xfrm>
            <a:off x="400050" y="1091791"/>
            <a:ext cx="11430000" cy="5475401"/>
          </a:xfrm>
          <a:prstGeom prst="rect">
            <a:avLst/>
          </a:prstGeom>
        </p:spPr>
      </p:pic>
    </p:spTree>
    <p:extLst>
      <p:ext uri="{BB962C8B-B14F-4D97-AF65-F5344CB8AC3E}">
        <p14:creationId xmlns:p14="http://schemas.microsoft.com/office/powerpoint/2010/main" val="1378883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7BC48-2E57-1486-0477-FF86B2139F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121C68-ED4E-4DC8-E32F-5510C63B44E1}"/>
              </a:ext>
            </a:extLst>
          </p:cNvPr>
          <p:cNvSpPr txBox="1"/>
          <p:nvPr/>
        </p:nvSpPr>
        <p:spPr>
          <a:xfrm>
            <a:off x="1185544" y="1015048"/>
            <a:ext cx="1700531" cy="523220"/>
          </a:xfrm>
          <a:prstGeom prst="rect">
            <a:avLst/>
          </a:prstGeom>
          <a:solidFill>
            <a:srgbClr val="0948CB"/>
          </a:solidFill>
        </p:spPr>
        <p:txBody>
          <a:bodyPr wrap="squar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2</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5752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0B9-55CA-48B4-0875-E6D4452D05F7}"/>
              </a:ext>
            </a:extLst>
          </p:cNvPr>
          <p:cNvSpPr>
            <a:spLocks noGrp="1"/>
          </p:cNvSpPr>
          <p:nvPr>
            <p:ph type="title"/>
          </p:nvPr>
        </p:nvSpPr>
        <p:spPr>
          <a:xfrm>
            <a:off x="838200" y="242295"/>
            <a:ext cx="10515600" cy="562923"/>
          </a:xfrm>
        </p:spPr>
        <p:txBody>
          <a:bodyPr/>
          <a:lstStyle/>
          <a:p>
            <a:r>
              <a:rPr lang="en-US" dirty="0">
                <a:solidFill>
                  <a:srgbClr val="0B49CB"/>
                </a:solidFill>
                <a:latin typeface="Abadi"/>
              </a:rPr>
              <a:t>EDA with Data Visualization</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EF37D5E8-EF8F-3A79-64E2-21711E921D92}"/>
              </a:ext>
            </a:extLst>
          </p:cNvPr>
          <p:cNvSpPr>
            <a:spLocks noGrp="1"/>
          </p:cNvSpPr>
          <p:nvPr>
            <p:ph idx="1"/>
          </p:nvPr>
        </p:nvSpPr>
        <p:spPr>
          <a:xfrm>
            <a:off x="660779" y="1115942"/>
            <a:ext cx="10515600" cy="4943664"/>
          </a:xfrm>
        </p:spPr>
        <p:txBody>
          <a:bodyPr/>
          <a:lstStyle/>
          <a:p>
            <a:pPr algn="just" fontAlgn="base"/>
            <a:r>
              <a:rPr lang="en-IN" sz="1600" b="1" dirty="0">
                <a:solidFill>
                  <a:srgbClr val="000000"/>
                </a:solidFill>
                <a:latin typeface="SegoeUI"/>
              </a:rPr>
              <a:t>Bar Graphs: ​</a:t>
            </a:r>
          </a:p>
          <a:p>
            <a:pPr algn="just" fontAlgn="base"/>
            <a:endParaRPr lang="en-IN" sz="1600" b="1" dirty="0">
              <a:solidFill>
                <a:srgbClr val="000000"/>
              </a:solidFill>
              <a:latin typeface="SegoeUI"/>
            </a:endParaRPr>
          </a:p>
          <a:p>
            <a:pPr algn="just" fontAlgn="base"/>
            <a:r>
              <a:rPr lang="en-IN" sz="1600" b="1" dirty="0">
                <a:solidFill>
                  <a:srgbClr val="000000"/>
                </a:solidFill>
                <a:latin typeface="SegoeUI"/>
              </a:rPr>
              <a:t>Weekday-wise Sales</a:t>
            </a:r>
            <a:endParaRPr lang="en-US" sz="1600" b="1" dirty="0">
              <a:solidFill>
                <a:srgbClr val="000000"/>
              </a:solidFill>
              <a:latin typeface="SegoeUI"/>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highest sales value-wise was made on “Saturday’ closely followed by ‘Wednesday’ and then by ‘Tuesday’, ‘Thursday’, ‘Monday’, ‘Friday’ and ‘Sunday’ in that order. </a:t>
            </a:r>
          </a:p>
          <a:p>
            <a:pPr algn="just" fontAlgn="base"/>
            <a:r>
              <a:rPr lang="en-IN" sz="1600" dirty="0">
                <a:solidFill>
                  <a:srgbClr val="000000"/>
                </a:solidFill>
                <a:latin typeface="SegoeUI"/>
              </a:rPr>
              <a:t>The graph gives an idea of the days on which the sales are more. The reasons for variation which is apparently large can be understood better by analysing other parameters.</a:t>
            </a:r>
          </a:p>
          <a:p>
            <a:pPr algn="just" fontAlgn="base"/>
            <a:endParaRPr lang="en-IN" sz="1600" b="1" dirty="0">
              <a:solidFill>
                <a:srgbClr val="000000"/>
              </a:solidFill>
              <a:latin typeface="SegoeUI"/>
            </a:endParaRPr>
          </a:p>
          <a:p>
            <a:pPr algn="just" fontAlgn="base"/>
            <a:r>
              <a:rPr lang="en-IN" sz="1600" b="1" dirty="0">
                <a:solidFill>
                  <a:srgbClr val="000000"/>
                </a:solidFill>
                <a:latin typeface="SegoeUI"/>
              </a:rPr>
              <a:t>Weekday-wise Sales by Coffee type</a:t>
            </a:r>
            <a:endParaRPr lang="en-US" sz="1600" b="1" dirty="0">
              <a:solidFill>
                <a:srgbClr val="000000"/>
              </a:solidFill>
              <a:latin typeface="SegoeUI"/>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day-wise preferences varies as the highest number of sales contribution is made by Americano on Monday while it is by </a:t>
            </a:r>
            <a:r>
              <a:rPr lang="en-IN" sz="1600" dirty="0" err="1">
                <a:solidFill>
                  <a:srgbClr val="000000"/>
                </a:solidFill>
                <a:latin typeface="SegoeUI"/>
              </a:rPr>
              <a:t>Cotrado</a:t>
            </a:r>
            <a:r>
              <a:rPr lang="en-IN" sz="1600" dirty="0">
                <a:solidFill>
                  <a:srgbClr val="000000"/>
                </a:solidFill>
                <a:latin typeface="SegoeUI"/>
              </a:rPr>
              <a:t> on Saturday. And on Tuesday is Latte.</a:t>
            </a:r>
          </a:p>
          <a:p>
            <a:pPr algn="just" fontAlgn="base"/>
            <a:r>
              <a:rPr lang="en-IN" sz="1600" dirty="0">
                <a:solidFill>
                  <a:srgbClr val="000000"/>
                </a:solidFill>
                <a:latin typeface="SegoeUI"/>
              </a:rPr>
              <a:t>The graph gives an idea of the days on which the sales are more for a particular type of coffee. The reasons for variation can be understood better by analysing other parameters.</a:t>
            </a:r>
          </a:p>
        </p:txBody>
      </p:sp>
    </p:spTree>
    <p:extLst>
      <p:ext uri="{BB962C8B-B14F-4D97-AF65-F5344CB8AC3E}">
        <p14:creationId xmlns:p14="http://schemas.microsoft.com/office/powerpoint/2010/main" val="735975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BA0BB-3431-7F12-081B-1160ED597E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C9F905-F414-8264-236B-F6C76D5A7A6D}"/>
              </a:ext>
            </a:extLst>
          </p:cNvPr>
          <p:cNvSpPr txBox="1"/>
          <p:nvPr/>
        </p:nvSpPr>
        <p:spPr>
          <a:xfrm>
            <a:off x="597408" y="898695"/>
            <a:ext cx="6096000" cy="523220"/>
          </a:xfrm>
          <a:prstGeom prst="rect">
            <a:avLst/>
          </a:prstGeom>
          <a:noFill/>
        </p:spPr>
        <p:txBody>
          <a:bodyPr wrap="square">
            <a:spAutoFit/>
          </a:bodyPr>
          <a:lstStyle/>
          <a:p>
            <a:pPr>
              <a:tabLst>
                <a:tab pos="1260475" algn="l"/>
              </a:tabLst>
            </a:pPr>
            <a:r>
              <a:rPr lang="en-US" sz="2800" b="1" u="sng" kern="100" dirty="0">
                <a:effectLst/>
                <a:latin typeface="Segoe UI" panose="020B0502040204020203" pitchFamily="34" charset="0"/>
                <a:ea typeface="Aptos" panose="020B0004020202020204" pitchFamily="34" charset="0"/>
                <a:cs typeface="Segoe UI" panose="020B0502040204020203" pitchFamily="34" charset="0"/>
              </a:rPr>
              <a:t>Exploratory data analysis results</a:t>
            </a:r>
            <a:endParaRPr lang="en-IN" sz="2800" b="1" u="sng"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5" name="TextBox 4">
            <a:extLst>
              <a:ext uri="{FF2B5EF4-FFF2-40B4-BE49-F238E27FC236}">
                <a16:creationId xmlns:a16="http://schemas.microsoft.com/office/drawing/2014/main" id="{F538484D-528F-3B3A-5754-0655A903162D}"/>
              </a:ext>
            </a:extLst>
          </p:cNvPr>
          <p:cNvSpPr txBox="1"/>
          <p:nvPr/>
        </p:nvSpPr>
        <p:spPr>
          <a:xfrm>
            <a:off x="597408" y="492181"/>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Results</a:t>
            </a:r>
          </a:p>
        </p:txBody>
      </p:sp>
      <p:sp>
        <p:nvSpPr>
          <p:cNvPr id="8" name="TextBox 7">
            <a:extLst>
              <a:ext uri="{FF2B5EF4-FFF2-40B4-BE49-F238E27FC236}">
                <a16:creationId xmlns:a16="http://schemas.microsoft.com/office/drawing/2014/main" id="{73D89E20-C988-4F98-04D9-08F923161496}"/>
              </a:ext>
            </a:extLst>
          </p:cNvPr>
          <p:cNvSpPr txBox="1"/>
          <p:nvPr/>
        </p:nvSpPr>
        <p:spPr>
          <a:xfrm>
            <a:off x="597408" y="1505263"/>
            <a:ext cx="10863072" cy="4801314"/>
          </a:xfrm>
          <a:prstGeom prst="rect">
            <a:avLst/>
          </a:prstGeom>
          <a:noFill/>
        </p:spPr>
        <p:txBody>
          <a:bodyPr wrap="square">
            <a:spAutoFit/>
          </a:bodyPr>
          <a:lstStyle/>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Using Exploratory Data Analysis the </a:t>
            </a:r>
            <a:r>
              <a:rPr lang="en-US" sz="1800" kern="100" dirty="0">
                <a:latin typeface="Segoe UI" panose="020B0502040204020203" pitchFamily="34" charset="0"/>
                <a:ea typeface="Aptos" panose="020B0004020202020204" pitchFamily="34" charset="0"/>
                <a:cs typeface="Segoe UI" panose="020B0502040204020203" pitchFamily="34" charset="0"/>
              </a:rPr>
              <a:t>a</a:t>
            </a:r>
            <a:r>
              <a:rPr lang="en-US" sz="1800" kern="100" dirty="0">
                <a:effectLst/>
                <a:latin typeface="Segoe UI" panose="020B0502040204020203" pitchFamily="34" charset="0"/>
                <a:ea typeface="Aptos" panose="020B0004020202020204" pitchFamily="34" charset="0"/>
                <a:cs typeface="Segoe UI" panose="020B0502040204020203" pitchFamily="34" charset="0"/>
              </a:rPr>
              <a:t>nalysis of Product Performance and Supply Chain Efficiency</a:t>
            </a:r>
            <a:r>
              <a:rPr lang="en-US" sz="1800" kern="100" dirty="0">
                <a:latin typeface="Segoe UI" panose="020B0502040204020203" pitchFamily="34" charset="0"/>
                <a:ea typeface="Aptos" panose="020B0004020202020204" pitchFamily="34" charset="0"/>
                <a:cs typeface="Segoe UI" panose="020B0502040204020203" pitchFamily="34" charset="0"/>
              </a:rPr>
              <a:t> is done. </a:t>
            </a:r>
          </a:p>
          <a:p>
            <a:pPr marL="11113" lvl="1" algn="just">
              <a:tabLst>
                <a:tab pos="914400" algn="l"/>
              </a:tabLst>
            </a:pPr>
            <a:endParaRPr lang="en-US" sz="1800" b="1" u="sng"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Page - 1</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&gt;&gt; The  Bar chart </a:t>
            </a:r>
            <a:r>
              <a:rPr lang="en-US" kern="100" dirty="0">
                <a:latin typeface="Segoe UI" panose="020B0502040204020203" pitchFamily="34" charset="0"/>
                <a:ea typeface="Aptos" panose="020B0004020202020204" pitchFamily="34" charset="0"/>
                <a:cs typeface="Segoe UI" panose="020B0502040204020203" pitchFamily="34" charset="0"/>
              </a:rPr>
              <a:t>of</a:t>
            </a:r>
            <a:r>
              <a:rPr lang="en-US" sz="1800" kern="100" dirty="0">
                <a:effectLst/>
                <a:latin typeface="Segoe UI" panose="020B0502040204020203" pitchFamily="34" charset="0"/>
                <a:ea typeface="Aptos" panose="020B0004020202020204" pitchFamily="34" charset="0"/>
                <a:cs typeface="Segoe UI" panose="020B0502040204020203" pitchFamily="34" charset="0"/>
              </a:rPr>
              <a:t> Product sales shows ‘skincare’ as the product having the highest sales revenue of ₹ 241,628  </a:t>
            </a:r>
            <a:r>
              <a:rPr lang="en-US" kern="100" dirty="0">
                <a:latin typeface="Segoe UI" panose="020B0502040204020203" pitchFamily="34" charset="0"/>
                <a:ea typeface="Aptos" panose="020B0004020202020204" pitchFamily="34" charset="0"/>
                <a:cs typeface="Segoe UI" panose="020B0502040204020203" pitchFamily="34" charset="0"/>
              </a:rPr>
              <a:t>and the next being ’haircare’ with sales revenue of ₹ 174,455, the sales revenue of ‘cosmetics’ is ₹ 161521. </a:t>
            </a: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The line chart of product-wise as-well-as overall revenue analysis depicts an almost 45% line leading to the conclusion that over a period the sales revenue has been increasing consistently.  </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&gt;&gt; The  Bar chart of Price Distribution shows ‘</a:t>
            </a:r>
            <a:r>
              <a:rPr lang="en-US" kern="100" dirty="0">
                <a:latin typeface="Segoe UI" panose="020B0502040204020203" pitchFamily="34" charset="0"/>
                <a:ea typeface="Aptos" panose="020B0004020202020204" pitchFamily="34" charset="0"/>
                <a:cs typeface="Segoe UI" panose="020B0502040204020203" pitchFamily="34" charset="0"/>
              </a:rPr>
              <a:t>skincare’ as the product having the highest product sales in the price range ₹ 10 to ₹ 20 and ₹ 90 to ₹ 100 while that of ‘haircare</a:t>
            </a:r>
            <a:r>
              <a:rPr lang="en-US" sz="1800" kern="100" dirty="0">
                <a:effectLst/>
                <a:latin typeface="Segoe UI" panose="020B0502040204020203" pitchFamily="34" charset="0"/>
                <a:ea typeface="Aptos" panose="020B0004020202020204" pitchFamily="34" charset="0"/>
                <a:cs typeface="Segoe UI" panose="020B0502040204020203" pitchFamily="34" charset="0"/>
              </a:rPr>
              <a:t>’ it </a:t>
            </a:r>
            <a:r>
              <a:rPr lang="en-US" kern="100" dirty="0">
                <a:latin typeface="Segoe UI" panose="020B0502040204020203" pitchFamily="34" charset="0"/>
                <a:ea typeface="Aptos" panose="020B0004020202020204" pitchFamily="34" charset="0"/>
                <a:cs typeface="Segoe UI" panose="020B0502040204020203" pitchFamily="34" charset="0"/>
              </a:rPr>
              <a:t>is ₹ 65 to ₹ 80 and that of ‘cosmetics it is ₹ 0 to ₹ 5, ₹ 60, and ₹ 70 to ₹ 85.</a:t>
            </a: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The granular product-wise heat map for stock levels depicts the granular stock levels of each category of product and can be understood based on the visualization of the intensity of the </a:t>
            </a:r>
            <a:r>
              <a:rPr lang="en-US" kern="100" dirty="0" err="1">
                <a:latin typeface="Segoe UI" panose="020B0502040204020203" pitchFamily="34" charset="0"/>
                <a:ea typeface="Aptos" panose="020B0004020202020204" pitchFamily="34" charset="0"/>
                <a:cs typeface="Segoe UI" panose="020B0502040204020203" pitchFamily="34" charset="0"/>
              </a:rPr>
              <a:t>colour</a:t>
            </a:r>
            <a:r>
              <a:rPr lang="en-US" kern="100" dirty="0">
                <a:latin typeface="Segoe UI" panose="020B0502040204020203" pitchFamily="34" charset="0"/>
                <a:ea typeface="Aptos" panose="020B0004020202020204" pitchFamily="34" charset="0"/>
                <a:cs typeface="Segoe UI" panose="020B0502040204020203" pitchFamily="34" charset="0"/>
              </a:rPr>
              <a:t>.</a:t>
            </a:r>
            <a:endParaRPr lang="en-US" sz="1800"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endParaRPr lang="en-US" sz="1800" kern="100" dirty="0">
              <a:effectLst/>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Page - 2</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&gt;&gt; The Scatter plot of Lead times Vs Order quantities depicts that the Supplier 1 has the highest </a:t>
            </a:r>
            <a:r>
              <a:rPr lang="en-US" kern="100" dirty="0">
                <a:latin typeface="Segoe UI" panose="020B0502040204020203" pitchFamily="34" charset="0"/>
                <a:ea typeface="Aptos" panose="020B0004020202020204" pitchFamily="34" charset="0"/>
                <a:cs typeface="Segoe UI" panose="020B0502040204020203" pitchFamily="34" charset="0"/>
              </a:rPr>
              <a:t>lead time and Order quantities </a:t>
            </a:r>
            <a:r>
              <a:rPr lang="en-US" sz="1800" kern="100" dirty="0">
                <a:effectLst/>
                <a:latin typeface="Segoe UI" panose="020B0502040204020203" pitchFamily="34" charset="0"/>
                <a:ea typeface="Aptos" panose="020B0004020202020204" pitchFamily="34" charset="0"/>
                <a:cs typeface="Segoe UI" panose="020B0502040204020203" pitchFamily="34" charset="0"/>
              </a:rPr>
              <a:t>while the Supplier 3 has the lowest lead times and Order quantities.</a:t>
            </a:r>
          </a:p>
        </p:txBody>
      </p:sp>
    </p:spTree>
    <p:extLst>
      <p:ext uri="{BB962C8B-B14F-4D97-AF65-F5344CB8AC3E}">
        <p14:creationId xmlns:p14="http://schemas.microsoft.com/office/powerpoint/2010/main" val="2393190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2DCD5-7531-12EF-F9A0-E20CD73503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A740D9-1A73-FDB7-B260-D50587DC2511}"/>
              </a:ext>
            </a:extLst>
          </p:cNvPr>
          <p:cNvSpPr txBox="1"/>
          <p:nvPr/>
        </p:nvSpPr>
        <p:spPr>
          <a:xfrm>
            <a:off x="597408" y="842463"/>
            <a:ext cx="6096000" cy="523220"/>
          </a:xfrm>
          <a:prstGeom prst="rect">
            <a:avLst/>
          </a:prstGeom>
          <a:noFill/>
        </p:spPr>
        <p:txBody>
          <a:bodyPr wrap="square">
            <a:spAutoFit/>
          </a:bodyPr>
          <a:lstStyle/>
          <a:p>
            <a:pPr>
              <a:tabLst>
                <a:tab pos="1260475" algn="l"/>
              </a:tabLst>
            </a:pPr>
            <a:r>
              <a:rPr lang="en-US" sz="2800" b="1" u="sng" kern="100" dirty="0">
                <a:effectLst/>
                <a:latin typeface="Segoe UI" panose="020B0502040204020203" pitchFamily="34" charset="0"/>
                <a:ea typeface="Aptos" panose="020B0004020202020204" pitchFamily="34" charset="0"/>
                <a:cs typeface="Segoe UI" panose="020B0502040204020203" pitchFamily="34" charset="0"/>
              </a:rPr>
              <a:t>Exploratory data analysis results</a:t>
            </a:r>
            <a:endParaRPr lang="en-IN" sz="2800" b="1" u="sng" kern="100" dirty="0">
              <a:effectLst/>
              <a:latin typeface="Segoe UI" panose="020B0502040204020203" pitchFamily="34" charset="0"/>
              <a:ea typeface="Aptos" panose="020B0004020202020204" pitchFamily="34" charset="0"/>
              <a:cs typeface="Segoe UI" panose="020B0502040204020203" pitchFamily="34" charset="0"/>
            </a:endParaRPr>
          </a:p>
        </p:txBody>
      </p:sp>
      <p:sp>
        <p:nvSpPr>
          <p:cNvPr id="3" name="TextBox 2">
            <a:extLst>
              <a:ext uri="{FF2B5EF4-FFF2-40B4-BE49-F238E27FC236}">
                <a16:creationId xmlns:a16="http://schemas.microsoft.com/office/drawing/2014/main" id="{DFDBC2D8-9005-7573-739D-CA2AFCCB3F9A}"/>
              </a:ext>
            </a:extLst>
          </p:cNvPr>
          <p:cNvSpPr txBox="1"/>
          <p:nvPr/>
        </p:nvSpPr>
        <p:spPr>
          <a:xfrm>
            <a:off x="597408" y="466152"/>
            <a:ext cx="6096000" cy="523220"/>
          </a:xfrm>
          <a:prstGeom prst="rect">
            <a:avLst/>
          </a:prstGeom>
          <a:noFill/>
        </p:spPr>
        <p:txBody>
          <a:bodyPr wrap="square">
            <a:spAutoFit/>
          </a:bodyPr>
          <a:lstStyle/>
          <a:p>
            <a:pPr>
              <a:tabLst>
                <a:tab pos="1260475" algn="l"/>
              </a:tabLst>
            </a:pPr>
            <a:r>
              <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Results</a:t>
            </a:r>
          </a:p>
        </p:txBody>
      </p:sp>
      <p:sp>
        <p:nvSpPr>
          <p:cNvPr id="5" name="TextBox 4">
            <a:extLst>
              <a:ext uri="{FF2B5EF4-FFF2-40B4-BE49-F238E27FC236}">
                <a16:creationId xmlns:a16="http://schemas.microsoft.com/office/drawing/2014/main" id="{0D714E3F-B0D9-D1FB-A073-47E99F13E617}"/>
              </a:ext>
            </a:extLst>
          </p:cNvPr>
          <p:cNvSpPr txBox="1"/>
          <p:nvPr/>
        </p:nvSpPr>
        <p:spPr>
          <a:xfrm>
            <a:off x="597408" y="1386591"/>
            <a:ext cx="10997184" cy="5078313"/>
          </a:xfrm>
          <a:prstGeom prst="rect">
            <a:avLst/>
          </a:prstGeom>
          <a:noFill/>
        </p:spPr>
        <p:txBody>
          <a:bodyPr wrap="square">
            <a:spAutoFit/>
          </a:bodyPr>
          <a:lstStyle/>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Page – 2 </a:t>
            </a:r>
            <a:r>
              <a:rPr lang="en-US" sz="1800" b="1" u="sng" kern="100" dirty="0" err="1">
                <a:effectLst/>
                <a:latin typeface="Segoe UI" panose="020B0502040204020203" pitchFamily="34" charset="0"/>
                <a:ea typeface="Aptos" panose="020B0004020202020204" pitchFamily="34" charset="0"/>
                <a:cs typeface="Segoe UI" panose="020B0502040204020203" pitchFamily="34" charset="0"/>
              </a:rPr>
              <a:t>contd</a:t>
            </a: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a:t>
            </a: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a:t>
            </a:r>
            <a:r>
              <a:rPr lang="en-US" sz="1800" kern="100" dirty="0">
                <a:effectLst/>
                <a:latin typeface="Segoe UI" panose="020B0502040204020203" pitchFamily="34" charset="0"/>
                <a:ea typeface="Aptos" panose="020B0004020202020204" pitchFamily="34" charset="0"/>
                <a:cs typeface="Segoe UI" panose="020B0502040204020203" pitchFamily="34" charset="0"/>
              </a:rPr>
              <a:t>he Bar chart of Shipping costs by Carrier depicts that Carrier B has the highest shipping cost of ₹ 236.90 while Carrier C has a shipping cost of ₹ 162.38 and the Carrier A </a:t>
            </a:r>
            <a:r>
              <a:rPr lang="en-US" kern="100" dirty="0">
                <a:latin typeface="Segoe UI" panose="020B0502040204020203" pitchFamily="34" charset="0"/>
                <a:ea typeface="Aptos" panose="020B0004020202020204" pitchFamily="34" charset="0"/>
                <a:cs typeface="Segoe UI" panose="020B0502040204020203" pitchFamily="34" charset="0"/>
              </a:rPr>
              <a:t>has the lowest shipping cost of ₹ 155.54. </a:t>
            </a:r>
          </a:p>
          <a:p>
            <a:pPr marL="11113" lvl="1" algn="just">
              <a:tabLst>
                <a:tab pos="914400" algn="l"/>
              </a:tabLst>
            </a:pPr>
            <a:r>
              <a:rPr lang="en-US" sz="1800" kern="100" dirty="0">
                <a:effectLst/>
                <a:latin typeface="Segoe UI" panose="020B0502040204020203" pitchFamily="34" charset="0"/>
                <a:ea typeface="Aptos" panose="020B0004020202020204" pitchFamily="34" charset="0"/>
                <a:cs typeface="Segoe UI" panose="020B0502040204020203" pitchFamily="34" charset="0"/>
              </a:rPr>
              <a:t>&gt;&gt; The Dual Axis chart prepared for Manufacturing Efficiency shows the relation of Product Types to Production Volumes and Lead Times. </a:t>
            </a: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The Bar chart of defect rates location-wise shows that the highest defect rates of 57.14% is at the location Kolkata while the lowest defect rates of 33.43% is at the location Delhi.</a:t>
            </a:r>
          </a:p>
          <a:p>
            <a:pPr marL="11113" lvl="1" algn="just">
              <a:tabLst>
                <a:tab pos="914400" algn="l"/>
              </a:tabLst>
            </a:pPr>
            <a:endParaRPr lang="en-US" kern="100" dirty="0">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sz="1800" b="1" u="sng" kern="100" dirty="0">
                <a:effectLst/>
                <a:latin typeface="Segoe UI" panose="020B0502040204020203" pitchFamily="34" charset="0"/>
                <a:ea typeface="Aptos" panose="020B0004020202020204" pitchFamily="34" charset="0"/>
                <a:cs typeface="Segoe UI" panose="020B0502040204020203" pitchFamily="34" charset="0"/>
              </a:rPr>
              <a:t>Story – Page – 3</a:t>
            </a:r>
            <a:endParaRPr lang="en-US" kern="100" dirty="0">
              <a:latin typeface="Segoe UI" panose="020B0502040204020203" pitchFamily="34" charset="0"/>
              <a:ea typeface="Aptos" panose="020B0004020202020204" pitchFamily="34" charset="0"/>
              <a:cs typeface="Segoe UI" panose="020B0502040204020203" pitchFamily="34" charset="0"/>
            </a:endParaRP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The Pie chart of Demographic breakdown shows the Customer demographics “Unknown” having the largest value of 31 and another category ‘Non-binary’ having a value of 23. As these two categories constitute together constitute 54% of the total these were shown as separate categories. The reason for showing it as such is explained in detail in Appendix – 1. For the remaining categories Female with 25 and Male with 21 constitutes 46% of the demographic distribution.</a:t>
            </a:r>
          </a:p>
          <a:p>
            <a:pPr marL="11113" lvl="1" algn="just">
              <a:tabLst>
                <a:tab pos="914400" algn="l"/>
              </a:tabLst>
            </a:pPr>
            <a:r>
              <a:rPr lang="en-US" kern="100" dirty="0">
                <a:latin typeface="Segoe UI" panose="020B0502040204020203" pitchFamily="34" charset="0"/>
                <a:ea typeface="Aptos" panose="020B0004020202020204" pitchFamily="34" charset="0"/>
                <a:cs typeface="Segoe UI" panose="020B0502040204020203" pitchFamily="34" charset="0"/>
              </a:rPr>
              <a:t>&gt;&gt; The Tree map of Revenue by Demographics shows the revenue under different demographic categories as “Unknown” ₹ 173090, “Female” ₹ 161514, “Male” ₹ 126634, and “Non-binary” ₹ 116366, in the decreasing order.</a:t>
            </a:r>
          </a:p>
        </p:txBody>
      </p:sp>
    </p:spTree>
    <p:extLst>
      <p:ext uri="{BB962C8B-B14F-4D97-AF65-F5344CB8AC3E}">
        <p14:creationId xmlns:p14="http://schemas.microsoft.com/office/powerpoint/2010/main" val="3428681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2A58-BC99-B792-C009-30F115F8C1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8C9797-3227-C1D6-1458-4C0A4FA4ED4E}"/>
              </a:ext>
            </a:extLst>
          </p:cNvPr>
          <p:cNvSpPr txBox="1"/>
          <p:nvPr/>
        </p:nvSpPr>
        <p:spPr>
          <a:xfrm>
            <a:off x="1299845" y="986473"/>
            <a:ext cx="1628972" cy="523220"/>
          </a:xfrm>
          <a:prstGeom prst="rect">
            <a:avLst/>
          </a:prstGeom>
          <a:solidFill>
            <a:srgbClr val="0948CB"/>
          </a:solidFill>
        </p:spPr>
        <p:txBody>
          <a:bodyPr wrap="none" rtlCol="0">
            <a:spAutoFit/>
          </a:bodyPr>
          <a:lstStyle/>
          <a:p>
            <a:r>
              <a:rPr lang="en-US" sz="2800" kern="1200"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Section 3</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88921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CFD4-C936-DF2E-F518-9F21101E4C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7BC649-AC7A-5DF2-CF81-0836B07D4896}"/>
              </a:ext>
            </a:extLst>
          </p:cNvPr>
          <p:cNvSpPr txBox="1"/>
          <p:nvPr/>
        </p:nvSpPr>
        <p:spPr>
          <a:xfrm>
            <a:off x="667131" y="892892"/>
            <a:ext cx="10857738" cy="5170646"/>
          </a:xfrm>
          <a:prstGeom prst="rect">
            <a:avLst/>
          </a:prstGeom>
          <a:noFill/>
        </p:spPr>
        <p:txBody>
          <a:bodyPr wrap="square">
            <a:spAutoFit/>
          </a:bodyPr>
          <a:lstStyle/>
          <a:p>
            <a:pPr algn="just">
              <a:tabLst>
                <a:tab pos="1260475" algn="l"/>
              </a:tabLst>
            </a:pPr>
            <a:r>
              <a:rPr lang="en-IN" sz="2200" kern="100" dirty="0">
                <a:effectLst/>
                <a:latin typeface="Segoe UI" panose="020B0502040204020203" pitchFamily="34" charset="0"/>
                <a:ea typeface="Aptos" panose="020B0004020202020204" pitchFamily="34" charset="0"/>
                <a:cs typeface="Segoe UI" panose="020B0502040204020203" pitchFamily="34" charset="0"/>
              </a:rPr>
              <a:t>At the beginning of the project, we defined the tasks that were to be performed.</a:t>
            </a:r>
          </a:p>
          <a:p>
            <a:pPr algn="just">
              <a:tabLst>
                <a:tab pos="1260475" algn="l"/>
              </a:tabLst>
            </a:pPr>
            <a:endParaRPr lang="en-IN" sz="2200" kern="100" dirty="0">
              <a:effectLst/>
              <a:latin typeface="Segoe UI" panose="020B0502040204020203" pitchFamily="34" charset="0"/>
              <a:ea typeface="Aptos" panose="020B0004020202020204" pitchFamily="34" charset="0"/>
              <a:cs typeface="Segoe UI" panose="020B0502040204020203" pitchFamily="34" charset="0"/>
            </a:endParaRPr>
          </a:p>
          <a:p>
            <a:pPr algn="just"/>
            <a:r>
              <a:rPr lang="en-IN" sz="2200" b="1" u="sng" dirty="0">
                <a:effectLst/>
                <a:latin typeface="Segoe UI" panose="020B0502040204020203" pitchFamily="34" charset="0"/>
                <a:cs typeface="Segoe UI" panose="020B0502040204020203" pitchFamily="34" charset="0"/>
              </a:rPr>
              <a:t>Task - 1</a:t>
            </a:r>
          </a:p>
          <a:p>
            <a:pPr algn="just"/>
            <a:endParaRPr lang="en-IN" sz="2200" b="1" u="sng" dirty="0">
              <a:effectLst/>
              <a:latin typeface="Segoe UI" panose="020B0502040204020203" pitchFamily="34" charset="0"/>
              <a:cs typeface="Segoe UI" panose="020B0502040204020203" pitchFamily="34" charset="0"/>
            </a:endParaRPr>
          </a:p>
          <a:p>
            <a:pPr algn="just"/>
            <a:r>
              <a:rPr lang="en-GB" sz="2200" b="1" dirty="0">
                <a:latin typeface="Segoe UI" panose="020B0502040204020203" pitchFamily="34" charset="0"/>
                <a:cs typeface="Segoe UI" panose="020B0502040204020203" pitchFamily="34" charset="0"/>
              </a:rPr>
              <a:t>Dataset Preparation:</a:t>
            </a:r>
            <a:endParaRPr lang="en-IN" sz="2200" b="1" dirty="0">
              <a:latin typeface="Segoe UI" panose="020B0502040204020203" pitchFamily="34" charset="0"/>
              <a:cs typeface="Segoe UI" panose="020B0502040204020203" pitchFamily="34" charset="0"/>
            </a:endParaRPr>
          </a:p>
          <a:p>
            <a:pPr algn="just"/>
            <a:r>
              <a:rPr lang="en-GB" sz="2200" dirty="0">
                <a:latin typeface="Segoe UI" panose="020B0502040204020203" pitchFamily="34" charset="0"/>
                <a:cs typeface="Segoe UI" panose="020B0502040204020203" pitchFamily="34" charset="0"/>
              </a:rPr>
              <a:t>&gt;&gt; Ensure that your dataset contains all the columns mentioned: Product Type, SKU,</a:t>
            </a:r>
            <a:r>
              <a:rPr lang="en-IN" sz="2200" dirty="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Price, Availability, Number of products sold, Revenue generated,</a:t>
            </a:r>
            <a:r>
              <a:rPr lang="en-IN" sz="2200" dirty="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Customer demographics, Stock levels, Lead times, Order quantities,</a:t>
            </a:r>
            <a:r>
              <a:rPr lang="en-IN" sz="2200" dirty="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Shipping times, Shipping carriers, Shipping costs, Supplier name,</a:t>
            </a:r>
            <a:r>
              <a:rPr lang="en-IN" sz="2200" dirty="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Location, Lead time, Production volumes, Manufacturing lead time,</a:t>
            </a:r>
            <a:r>
              <a:rPr lang="en-IN" sz="2200" dirty="0">
                <a:latin typeface="Segoe UI" panose="020B0502040204020203" pitchFamily="34" charset="0"/>
                <a:cs typeface="Segoe UI" panose="020B0502040204020203" pitchFamily="34" charset="0"/>
              </a:rPr>
              <a:t> </a:t>
            </a:r>
            <a:r>
              <a:rPr lang="en-GB" sz="2200" dirty="0">
                <a:latin typeface="Segoe UI" panose="020B0502040204020203" pitchFamily="34" charset="0"/>
                <a:cs typeface="Segoe UI" panose="020B0502040204020203" pitchFamily="34" charset="0"/>
              </a:rPr>
              <a:t>Manufacturing costs, Inspection results, Defect rates, Transportation modes, Routes, Costs.</a:t>
            </a:r>
          </a:p>
          <a:p>
            <a:pPr algn="just"/>
            <a:endParaRPr lang="en-GB" sz="2200" dirty="0">
              <a:latin typeface="Segoe UI" panose="020B0502040204020203" pitchFamily="34" charset="0"/>
              <a:cs typeface="Segoe UI" panose="020B0502040204020203" pitchFamily="34" charset="0"/>
            </a:endParaRPr>
          </a:p>
          <a:p>
            <a:pPr algn="just"/>
            <a:r>
              <a:rPr lang="en-GB" sz="2200" b="1" u="sng" dirty="0">
                <a:latin typeface="Segoe UI" panose="020B0502040204020203" pitchFamily="34" charset="0"/>
                <a:cs typeface="Segoe UI" panose="020B0502040204020203" pitchFamily="34" charset="0"/>
              </a:rPr>
              <a:t>Answer:</a:t>
            </a:r>
            <a:endParaRPr lang="en-IN" sz="2200" b="1" u="sng" dirty="0">
              <a:latin typeface="Segoe UI" panose="020B0502040204020203" pitchFamily="34" charset="0"/>
              <a:cs typeface="Segoe UI" panose="020B0502040204020203" pitchFamily="34" charset="0"/>
            </a:endParaRPr>
          </a:p>
          <a:p>
            <a:pPr algn="just"/>
            <a:r>
              <a:rPr lang="en-IN" sz="2200" dirty="0">
                <a:latin typeface="Segoe UI" panose="020B0502040204020203" pitchFamily="34" charset="0"/>
                <a:cs typeface="Segoe UI" panose="020B0502040204020203" pitchFamily="34" charset="0"/>
              </a:rPr>
              <a:t>Using SQLite in </a:t>
            </a:r>
            <a:r>
              <a:rPr lang="en-IN" sz="2200" dirty="0" err="1">
                <a:latin typeface="Segoe UI" panose="020B0502040204020203" pitchFamily="34" charset="0"/>
                <a:cs typeface="Segoe UI" panose="020B0502040204020203" pitchFamily="34" charset="0"/>
              </a:rPr>
              <a:t>DBeaver</a:t>
            </a:r>
            <a:r>
              <a:rPr lang="en-IN" sz="2200" dirty="0">
                <a:latin typeface="Segoe UI" panose="020B0502040204020203" pitchFamily="34" charset="0"/>
                <a:cs typeface="Segoe UI" panose="020B0502040204020203" pitchFamily="34" charset="0"/>
              </a:rPr>
              <a:t> the CSV data file was analysed and it was ensured that the data set contains all the columns mentioned.</a:t>
            </a:r>
          </a:p>
        </p:txBody>
      </p:sp>
      <p:sp>
        <p:nvSpPr>
          <p:cNvPr id="5" name="TextBox 4">
            <a:extLst>
              <a:ext uri="{FF2B5EF4-FFF2-40B4-BE49-F238E27FC236}">
                <a16:creationId xmlns:a16="http://schemas.microsoft.com/office/drawing/2014/main" id="{C61201C0-D971-CDFD-7C9B-6D5B175BA5C4}"/>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56247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8C514-85EC-9635-249B-37E7523134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EC724C-15A0-2E9F-E355-8A37BFAD29D3}"/>
              </a:ext>
            </a:extLst>
          </p:cNvPr>
          <p:cNvSpPr txBox="1"/>
          <p:nvPr/>
        </p:nvSpPr>
        <p:spPr>
          <a:xfrm>
            <a:off x="667131" y="856017"/>
            <a:ext cx="10857738" cy="5570756"/>
          </a:xfrm>
          <a:prstGeom prst="rect">
            <a:avLst/>
          </a:prstGeom>
          <a:noFill/>
        </p:spPr>
        <p:txBody>
          <a:bodyPr wrap="square">
            <a:spAutoFit/>
          </a:bodyPr>
          <a:lstStyle/>
          <a:p>
            <a:pPr algn="just"/>
            <a:r>
              <a:rPr lang="en-IN" b="1" u="sng" dirty="0">
                <a:effectLst/>
                <a:latin typeface="Segoe UI" panose="020B0502040204020203" pitchFamily="34" charset="0"/>
                <a:cs typeface="Segoe UI" panose="020B0502040204020203" pitchFamily="34" charset="0"/>
              </a:rPr>
              <a:t>Task - 2</a:t>
            </a:r>
          </a:p>
          <a:p>
            <a:pPr algn="just"/>
            <a:endParaRPr lang="en-GB" sz="1000" i="1"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dirty="0">
                <a:latin typeface="Segoe UI" panose="020B0502040204020203" pitchFamily="34" charset="0"/>
                <a:cs typeface="Segoe UI" panose="020B0502040204020203" pitchFamily="34" charset="0"/>
              </a:rPr>
              <a:t>Create the following visualizations:</a:t>
            </a:r>
          </a:p>
          <a:p>
            <a:pPr algn="just">
              <a:tabLst>
                <a:tab pos="1260475" algn="l"/>
              </a:tabLst>
            </a:pPr>
            <a:r>
              <a:rPr lang="en-US" kern="100" dirty="0">
                <a:effectLst/>
                <a:latin typeface="Segoe UI" panose="020B0502040204020203" pitchFamily="34" charset="0"/>
                <a:cs typeface="Segoe UI" panose="020B0502040204020203" pitchFamily="34" charset="0"/>
              </a:rPr>
              <a:t>2.1. Product Performance Dashboard</a:t>
            </a:r>
          </a:p>
          <a:p>
            <a:pPr algn="just">
              <a:tabLst>
                <a:tab pos="1260475" algn="l"/>
              </a:tabLst>
            </a:pPr>
            <a:r>
              <a:rPr lang="en-US" kern="100" dirty="0">
                <a:latin typeface="Segoe UI" panose="020B0502040204020203" pitchFamily="34" charset="0"/>
                <a:cs typeface="Segoe UI" panose="020B0502040204020203" pitchFamily="34" charset="0"/>
              </a:rPr>
              <a:t>2.2. Supply Chain Efficiency Dashboard</a:t>
            </a:r>
          </a:p>
          <a:p>
            <a:pPr algn="just">
              <a:tabLst>
                <a:tab pos="1260475" algn="l"/>
              </a:tabLst>
            </a:pPr>
            <a:r>
              <a:rPr lang="en-US" kern="100" dirty="0">
                <a:effectLst/>
                <a:latin typeface="Segoe UI" panose="020B0502040204020203" pitchFamily="34" charset="0"/>
                <a:cs typeface="Segoe UI" panose="020B0502040204020203" pitchFamily="34" charset="0"/>
              </a:rPr>
              <a:t>2.3. Customer Demographics</a:t>
            </a:r>
          </a:p>
          <a:p>
            <a:pPr algn="just">
              <a:tabLst>
                <a:tab pos="1260475" algn="l"/>
              </a:tabLst>
            </a:pPr>
            <a:endParaRPr lang="en-US" sz="1000" kern="100" dirty="0">
              <a:latin typeface="Segoe UI" panose="020B0502040204020203" pitchFamily="34" charset="0"/>
              <a:cs typeface="Segoe UI" panose="020B0502040204020203" pitchFamily="34" charset="0"/>
            </a:endParaRPr>
          </a:p>
          <a:p>
            <a:pPr algn="just">
              <a:tabLst>
                <a:tab pos="1260475" algn="l"/>
              </a:tabLst>
            </a:pPr>
            <a:r>
              <a:rPr lang="en-US" b="1" u="sng" kern="100" dirty="0">
                <a:effectLst/>
                <a:latin typeface="Segoe UI" panose="020B0502040204020203" pitchFamily="34" charset="0"/>
                <a:cs typeface="Segoe UI" panose="020B0502040204020203" pitchFamily="34" charset="0"/>
              </a:rPr>
              <a:t>Answer:</a:t>
            </a:r>
          </a:p>
          <a:p>
            <a:pPr algn="just">
              <a:tabLst>
                <a:tab pos="1260475" algn="l"/>
              </a:tabLst>
            </a:pPr>
            <a:r>
              <a:rPr lang="en-US" kern="100" dirty="0">
                <a:latin typeface="Segoe UI" panose="020B0502040204020203" pitchFamily="34" charset="0"/>
                <a:cs typeface="Segoe UI" panose="020B0502040204020203" pitchFamily="34" charset="0"/>
              </a:rPr>
              <a:t>All the three dashboards were prepared and the images have been included on to the slides in this presentation.</a:t>
            </a:r>
          </a:p>
          <a:p>
            <a:pPr algn="just">
              <a:tabLst>
                <a:tab pos="1260475" algn="l"/>
              </a:tabLst>
            </a:pPr>
            <a:endParaRPr lang="en-US" kern="100" dirty="0">
              <a:latin typeface="Segoe UI" panose="020B0502040204020203" pitchFamily="34" charset="0"/>
              <a:cs typeface="Segoe UI" panose="020B0502040204020203" pitchFamily="34" charset="0"/>
            </a:endParaRPr>
          </a:p>
          <a:p>
            <a:pPr algn="just">
              <a:tabLst>
                <a:tab pos="1260475" algn="l"/>
              </a:tabLst>
            </a:pPr>
            <a:r>
              <a:rPr lang="en-US" sz="1800" kern="100" dirty="0">
                <a:effectLst/>
                <a:latin typeface="Segoe UI" panose="020B0502040204020203" pitchFamily="34" charset="0"/>
                <a:cs typeface="Segoe UI" panose="020B0502040204020203" pitchFamily="34" charset="0"/>
              </a:rPr>
              <a:t>The Tableau </a:t>
            </a:r>
            <a:r>
              <a:rPr lang="en-US" sz="1800" kern="100" dirty="0" err="1">
                <a:effectLst/>
                <a:latin typeface="Segoe UI" panose="020B0502040204020203" pitchFamily="34" charset="0"/>
                <a:cs typeface="Segoe UI" panose="020B0502040204020203" pitchFamily="34" charset="0"/>
              </a:rPr>
              <a:t>PublicLink</a:t>
            </a:r>
            <a:r>
              <a:rPr lang="en-US" sz="1800" kern="100" dirty="0">
                <a:effectLst/>
                <a:latin typeface="Segoe UI" panose="020B0502040204020203" pitchFamily="34" charset="0"/>
                <a:cs typeface="Segoe UI" panose="020B0502040204020203" pitchFamily="34" charset="0"/>
              </a:rPr>
              <a:t> of the work is</a:t>
            </a:r>
          </a:p>
          <a:p>
            <a:pPr algn="just">
              <a:tabLst>
                <a:tab pos="1260475" algn="l"/>
              </a:tabLst>
            </a:pPr>
            <a:r>
              <a:rPr lang="en-IN" sz="1800" dirty="0">
                <a:effectLst/>
                <a:latin typeface="Segoe UI" panose="020B0502040204020203" pitchFamily="34" charset="0"/>
                <a:cs typeface="Segoe UI" panose="020B0502040204020203" pitchFamily="34" charset="0"/>
              </a:rPr>
              <a:t>https://</a:t>
            </a:r>
            <a:r>
              <a:rPr lang="en-IN" sz="1800" dirty="0" err="1">
                <a:effectLst/>
                <a:latin typeface="Segoe UI" panose="020B0502040204020203" pitchFamily="34" charset="0"/>
                <a:cs typeface="Segoe UI" panose="020B0502040204020203" pitchFamily="34" charset="0"/>
              </a:rPr>
              <a:t>public.tableau.com</a:t>
            </a:r>
            <a:r>
              <a:rPr lang="en-IN" sz="1800" dirty="0">
                <a:effectLst/>
                <a:latin typeface="Segoe UI" panose="020B0502040204020203" pitchFamily="34" charset="0"/>
                <a:cs typeface="Segoe UI" panose="020B0502040204020203" pitchFamily="34" charset="0"/>
              </a:rPr>
              <a:t>/views/</a:t>
            </a:r>
            <a:r>
              <a:rPr lang="en-IN" sz="1800" dirty="0" err="1">
                <a:effectLst/>
                <a:latin typeface="Segoe UI" panose="020B0502040204020203" pitchFamily="34" charset="0"/>
                <a:cs typeface="Segoe UI" panose="020B0502040204020203" pitchFamily="34" charset="0"/>
              </a:rPr>
              <a:t>SupplyChainManagementDashboardWorkbook</a:t>
            </a:r>
            <a:r>
              <a:rPr lang="en-IN" sz="1800" dirty="0">
                <a:effectLst/>
                <a:latin typeface="Segoe UI" panose="020B0502040204020203" pitchFamily="34" charset="0"/>
                <a:cs typeface="Segoe UI" panose="020B0502040204020203" pitchFamily="34" charset="0"/>
              </a:rPr>
              <a:t>/Story1?:language=</a:t>
            </a:r>
            <a:r>
              <a:rPr lang="en-IN" sz="1800" dirty="0" err="1">
                <a:effectLst/>
                <a:latin typeface="Segoe UI" panose="020B0502040204020203" pitchFamily="34" charset="0"/>
                <a:cs typeface="Segoe UI" panose="020B0502040204020203" pitchFamily="34" charset="0"/>
              </a:rPr>
              <a:t>en</a:t>
            </a:r>
            <a:r>
              <a:rPr lang="en-IN" sz="1800" dirty="0">
                <a:effectLst/>
                <a:latin typeface="Segoe UI" panose="020B0502040204020203" pitchFamily="34" charset="0"/>
                <a:cs typeface="Segoe UI" panose="020B0502040204020203" pitchFamily="34" charset="0"/>
              </a:rPr>
              <a:t>-GB&amp;:</a:t>
            </a:r>
            <a:r>
              <a:rPr lang="en-IN" sz="1800" dirty="0" err="1">
                <a:effectLst/>
                <a:latin typeface="Segoe UI" panose="020B0502040204020203" pitchFamily="34" charset="0"/>
                <a:cs typeface="Segoe UI" panose="020B0502040204020203" pitchFamily="34" charset="0"/>
              </a:rPr>
              <a:t>sid</a:t>
            </a:r>
            <a:r>
              <a:rPr lang="en-IN" sz="1800" dirty="0">
                <a:effectLst/>
                <a:latin typeface="Segoe UI" panose="020B0502040204020203" pitchFamily="34" charset="0"/>
                <a:cs typeface="Segoe UI" panose="020B0502040204020203" pitchFamily="34" charset="0"/>
              </a:rPr>
              <a:t>=&amp;:redirect=auth&amp;:</a:t>
            </a:r>
            <a:r>
              <a:rPr lang="en-IN" sz="1800" dirty="0" err="1">
                <a:effectLst/>
                <a:latin typeface="Segoe UI" panose="020B0502040204020203" pitchFamily="34" charset="0"/>
                <a:cs typeface="Segoe UI" panose="020B0502040204020203" pitchFamily="34" charset="0"/>
              </a:rPr>
              <a:t>display_count</a:t>
            </a:r>
            <a:r>
              <a:rPr lang="en-IN" sz="1800" dirty="0">
                <a:effectLst/>
                <a:latin typeface="Segoe UI" panose="020B0502040204020203" pitchFamily="34" charset="0"/>
                <a:cs typeface="Segoe UI" panose="020B0502040204020203" pitchFamily="34" charset="0"/>
              </a:rPr>
              <a:t>=n&amp;:origin=</a:t>
            </a:r>
            <a:r>
              <a:rPr lang="en-IN" sz="1800" dirty="0" err="1">
                <a:effectLst/>
                <a:latin typeface="Segoe UI" panose="020B0502040204020203" pitchFamily="34" charset="0"/>
                <a:cs typeface="Segoe UI" panose="020B0502040204020203" pitchFamily="34" charset="0"/>
              </a:rPr>
              <a:t>viz_share_link</a:t>
            </a:r>
            <a:endParaRPr lang="en-IN" sz="1800" dirty="0">
              <a:effectLst/>
              <a:latin typeface="Segoe UI" panose="020B0502040204020203" pitchFamily="34" charset="0"/>
              <a:cs typeface="Segoe UI" panose="020B0502040204020203" pitchFamily="34" charset="0"/>
            </a:endParaRPr>
          </a:p>
          <a:p>
            <a:pPr algn="just">
              <a:tabLst>
                <a:tab pos="1260475" algn="l"/>
              </a:tabLst>
            </a:pPr>
            <a:endParaRPr lang="en-US" sz="1000" kern="100" dirty="0">
              <a:latin typeface="Segoe UI" panose="020B0502040204020203" pitchFamily="34" charset="0"/>
              <a:cs typeface="Segoe UI" panose="020B0502040204020203" pitchFamily="34" charset="0"/>
            </a:endParaRPr>
          </a:p>
          <a:p>
            <a:pPr algn="just"/>
            <a:r>
              <a:rPr lang="en-IN" b="1" u="sng" dirty="0">
                <a:effectLst/>
                <a:latin typeface="Segoe UI" panose="020B0502040204020203" pitchFamily="34" charset="0"/>
                <a:cs typeface="Segoe UI" panose="020B0502040204020203" pitchFamily="34" charset="0"/>
              </a:rPr>
              <a:t>Task - 3</a:t>
            </a:r>
          </a:p>
          <a:p>
            <a:pPr algn="just"/>
            <a:endParaRPr lang="en-IN" sz="1000" dirty="0">
              <a:latin typeface="Segoe UI" panose="020B0502040204020203" pitchFamily="34" charset="0"/>
              <a:cs typeface="Segoe UI" panose="020B0502040204020203" pitchFamily="34" charset="0"/>
            </a:endParaRPr>
          </a:p>
          <a:p>
            <a:pPr algn="just"/>
            <a:r>
              <a:rPr lang="en-GB" b="1" dirty="0">
                <a:latin typeface="Segoe UI" panose="020B0502040204020203" pitchFamily="34" charset="0"/>
                <a:cs typeface="Segoe UI" panose="020B0502040204020203" pitchFamily="34" charset="0"/>
              </a:rPr>
              <a:t>3.1. Analysis Questions:</a:t>
            </a:r>
          </a:p>
          <a:p>
            <a:pPr algn="just"/>
            <a:endParaRPr lang="en-IN" sz="1000" dirty="0">
              <a:latin typeface="Segoe UI" panose="020B0502040204020203" pitchFamily="34" charset="0"/>
              <a:cs typeface="Segoe UI" panose="020B0502040204020203" pitchFamily="34" charset="0"/>
            </a:endParaRPr>
          </a:p>
          <a:p>
            <a:pPr marL="457200" indent="-457200" algn="just">
              <a:buAutoNum type="alphaLcParenR"/>
            </a:pPr>
            <a:r>
              <a:rPr lang="en-GB" dirty="0">
                <a:latin typeface="Segoe UI" panose="020B0502040204020203" pitchFamily="34" charset="0"/>
                <a:cs typeface="Segoe UI" panose="020B0502040204020203" pitchFamily="34" charset="0"/>
              </a:rPr>
              <a:t>Which Product Type generates the highest revenue ?</a:t>
            </a:r>
          </a:p>
          <a:p>
            <a:pPr algn="just"/>
            <a:r>
              <a:rPr lang="en-GB" b="1" u="sng" dirty="0">
                <a:latin typeface="Segoe UI" panose="020B0502040204020203" pitchFamily="34" charset="0"/>
                <a:cs typeface="Segoe UI" panose="020B0502040204020203" pitchFamily="34" charset="0"/>
              </a:rPr>
              <a:t>Answer:</a:t>
            </a:r>
          </a:p>
          <a:p>
            <a:pPr algn="just"/>
            <a:r>
              <a:rPr lang="en-US" kern="100" dirty="0">
                <a:latin typeface="Segoe UI" panose="020B0502040204020203" pitchFamily="34" charset="0"/>
                <a:ea typeface="Aptos" panose="020B0004020202020204" pitchFamily="34" charset="0"/>
                <a:cs typeface="Segoe UI" panose="020B0502040204020203" pitchFamily="34" charset="0"/>
              </a:rPr>
              <a:t>S</a:t>
            </a:r>
            <a:r>
              <a:rPr lang="en-US" kern="100" dirty="0">
                <a:effectLst/>
                <a:latin typeface="Segoe UI" panose="020B0502040204020203" pitchFamily="34" charset="0"/>
                <a:ea typeface="Aptos" panose="020B0004020202020204" pitchFamily="34" charset="0"/>
                <a:cs typeface="Segoe UI" panose="020B0502040204020203" pitchFamily="34" charset="0"/>
              </a:rPr>
              <a:t>kincare is the product having the highest sales revenue of ₹ 241,628</a:t>
            </a:r>
          </a:p>
        </p:txBody>
      </p:sp>
      <p:sp>
        <p:nvSpPr>
          <p:cNvPr id="5" name="TextBox 4">
            <a:extLst>
              <a:ext uri="{FF2B5EF4-FFF2-40B4-BE49-F238E27FC236}">
                <a16:creationId xmlns:a16="http://schemas.microsoft.com/office/drawing/2014/main" id="{C5877A99-D2E9-4611-1F19-A6C82A81F86B}"/>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72751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F625F-BF9D-968B-5055-33349F8611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506FDE-4F8A-F03F-6008-2AD134EB5DBA}"/>
              </a:ext>
            </a:extLst>
          </p:cNvPr>
          <p:cNvSpPr txBox="1"/>
          <p:nvPr/>
        </p:nvSpPr>
        <p:spPr>
          <a:xfrm>
            <a:off x="667131" y="892892"/>
            <a:ext cx="10805160" cy="5547673"/>
          </a:xfrm>
          <a:prstGeom prst="rect">
            <a:avLst/>
          </a:prstGeom>
          <a:noFill/>
        </p:spPr>
        <p:txBody>
          <a:bodyPr wrap="square">
            <a:spAutoFit/>
          </a:bodyPr>
          <a:lstStyle/>
          <a:p>
            <a:pPr algn="just"/>
            <a:r>
              <a:rPr lang="en-IN" sz="1800" b="1" u="sng" dirty="0">
                <a:effectLst/>
                <a:latin typeface="Segoe UI" panose="020B0502040204020203" pitchFamily="34" charset="0"/>
                <a:cs typeface="Segoe UI" panose="020B0502040204020203" pitchFamily="34" charset="0"/>
              </a:rPr>
              <a:t>Task - 3</a:t>
            </a:r>
          </a:p>
          <a:p>
            <a:pPr algn="just"/>
            <a:endParaRPr lang="en-IN" sz="1050" dirty="0">
              <a:latin typeface="Segoe UI" panose="020B0502040204020203" pitchFamily="34" charset="0"/>
              <a:cs typeface="Segoe UI" panose="020B0502040204020203" pitchFamily="34" charset="0"/>
            </a:endParaRPr>
          </a:p>
          <a:p>
            <a:pPr algn="just"/>
            <a:r>
              <a:rPr lang="en-GB" sz="1800" b="1" dirty="0">
                <a:latin typeface="Segoe UI" panose="020B0502040204020203" pitchFamily="34" charset="0"/>
                <a:cs typeface="Segoe UI" panose="020B0502040204020203" pitchFamily="34" charset="0"/>
              </a:rPr>
              <a:t>3.1. Analysis Questions: </a:t>
            </a:r>
            <a:r>
              <a:rPr lang="en-GB" sz="1800" b="1" dirty="0" err="1">
                <a:latin typeface="Segoe UI" panose="020B0502040204020203" pitchFamily="34" charset="0"/>
                <a:cs typeface="Segoe UI" panose="020B0502040204020203" pitchFamily="34" charset="0"/>
              </a:rPr>
              <a:t>contd</a:t>
            </a:r>
            <a:r>
              <a:rPr lang="en-GB" sz="1800" b="1" dirty="0">
                <a:latin typeface="Segoe UI" panose="020B0502040204020203" pitchFamily="34" charset="0"/>
                <a:cs typeface="Segoe UI" panose="020B0502040204020203" pitchFamily="34" charset="0"/>
              </a:rPr>
              <a:t>/-</a:t>
            </a:r>
            <a:endParaRPr lang="en-GB" sz="1800" dirty="0">
              <a:latin typeface="Segoe UI" panose="020B0502040204020203" pitchFamily="34" charset="0"/>
              <a:cs typeface="Segoe UI" panose="020B0502040204020203" pitchFamily="34" charset="0"/>
            </a:endParaRPr>
          </a:p>
          <a:p>
            <a:pPr algn="just"/>
            <a:endParaRPr lang="en-GB" sz="1000" dirty="0">
              <a:latin typeface="Segoe UI" panose="020B0502040204020203" pitchFamily="34" charset="0"/>
              <a:cs typeface="Segoe UI" panose="020B0502040204020203" pitchFamily="34" charset="0"/>
            </a:endParaRPr>
          </a:p>
          <a:p>
            <a:pPr algn="just"/>
            <a:r>
              <a:rPr lang="en-GB" sz="1800" dirty="0">
                <a:latin typeface="Segoe UI" panose="020B0502040204020203" pitchFamily="34" charset="0"/>
                <a:cs typeface="Segoe UI" panose="020B0502040204020203" pitchFamily="34" charset="0"/>
              </a:rPr>
              <a:t>b) Are there any significant correlations between Lead times and Order quantities ?</a:t>
            </a:r>
          </a:p>
          <a:p>
            <a:pPr algn="just"/>
            <a:r>
              <a:rPr lang="en-GB" sz="1800" b="1" u="sng" dirty="0">
                <a:latin typeface="Segoe UI" panose="020B0502040204020203" pitchFamily="34" charset="0"/>
                <a:cs typeface="Segoe UI" panose="020B0502040204020203" pitchFamily="34" charset="0"/>
              </a:rPr>
              <a:t>Answer:</a:t>
            </a:r>
          </a:p>
          <a:p>
            <a:pPr algn="just"/>
            <a:r>
              <a:rPr lang="en-US" sz="1800" kern="100" dirty="0">
                <a:latin typeface="Segoe UI" panose="020B0502040204020203" pitchFamily="34" charset="0"/>
                <a:ea typeface="Aptos" panose="020B0004020202020204" pitchFamily="34" charset="0"/>
                <a:cs typeface="Segoe UI" panose="020B0502040204020203" pitchFamily="34" charset="0"/>
              </a:rPr>
              <a:t>On drawing a trend-line we observe that the points in the scatter plot are very near to the trend line which is almost having 45% gradient from which we can conclude that there is significant correlation between Lead times and Order quantities as with increase in Order quantities the Lead times also increases. </a:t>
            </a:r>
            <a:endParaRPr lang="en-IN" sz="1800" b="1" u="sng" dirty="0">
              <a:latin typeface="Segoe UI" panose="020B0502040204020203" pitchFamily="34" charset="0"/>
              <a:cs typeface="Segoe UI" panose="020B0502040204020203" pitchFamily="34" charset="0"/>
            </a:endParaRPr>
          </a:p>
          <a:p>
            <a:pPr algn="just"/>
            <a:endParaRPr lang="en-IN" sz="1000" dirty="0">
              <a:latin typeface="Segoe UI" panose="020B0502040204020203" pitchFamily="34" charset="0"/>
              <a:cs typeface="Segoe UI" panose="020B0502040204020203" pitchFamily="34" charset="0"/>
            </a:endParaRPr>
          </a:p>
          <a:p>
            <a:pPr algn="just"/>
            <a:r>
              <a:rPr lang="en-GB" sz="1800" dirty="0">
                <a:latin typeface="Segoe UI" panose="020B0502040204020203" pitchFamily="34" charset="0"/>
                <a:cs typeface="Segoe UI" panose="020B0502040204020203" pitchFamily="34" charset="0"/>
              </a:rPr>
              <a:t>c) How do Shipping costs vary by Shipping carrier and Location ?</a:t>
            </a:r>
          </a:p>
          <a:p>
            <a:pPr algn="just"/>
            <a:r>
              <a:rPr lang="en-GB" sz="1800" b="1" u="sng" dirty="0">
                <a:latin typeface="Segoe UI" panose="020B0502040204020203" pitchFamily="34" charset="0"/>
                <a:cs typeface="Segoe UI" panose="020B0502040204020203" pitchFamily="34" charset="0"/>
              </a:rPr>
              <a:t>Answer:</a:t>
            </a:r>
          </a:p>
          <a:p>
            <a:pPr algn="just"/>
            <a:r>
              <a:rPr lang="en-US" sz="1800" kern="100" dirty="0">
                <a:latin typeface="Segoe UI" panose="020B0502040204020203" pitchFamily="34" charset="0"/>
                <a:ea typeface="Aptos" panose="020B0004020202020204" pitchFamily="34" charset="0"/>
                <a:cs typeface="Segoe UI" panose="020B0502040204020203" pitchFamily="34" charset="0"/>
              </a:rPr>
              <a:t>Yes, the shipping costs vary by Shipping carrier and Location. </a:t>
            </a:r>
            <a:r>
              <a:rPr lang="en-US" sz="1800" kern="100" dirty="0">
                <a:effectLst/>
                <a:latin typeface="Segoe UI" panose="020B0502040204020203" pitchFamily="34" charset="0"/>
                <a:ea typeface="Aptos" panose="020B0004020202020204" pitchFamily="34" charset="0"/>
                <a:cs typeface="Segoe UI" panose="020B0502040204020203" pitchFamily="34" charset="0"/>
              </a:rPr>
              <a:t>Carrier B has the highest shipping cost of ₹ 236.90 while Carrier C has a shipping cost of ₹ 162.38 and the Carrier A </a:t>
            </a:r>
            <a:r>
              <a:rPr lang="en-US" kern="100" dirty="0">
                <a:latin typeface="Segoe UI" panose="020B0502040204020203" pitchFamily="34" charset="0"/>
                <a:ea typeface="Aptos" panose="020B0004020202020204" pitchFamily="34" charset="0"/>
                <a:cs typeface="Segoe UI" panose="020B0502040204020203" pitchFamily="34" charset="0"/>
              </a:rPr>
              <a:t>has the lowest shipping cost of ₹ 155.54. </a:t>
            </a:r>
          </a:p>
          <a:p>
            <a:pPr algn="just"/>
            <a:r>
              <a:rPr lang="en-US" kern="100" dirty="0">
                <a:latin typeface="Segoe UI" panose="020B0502040204020203" pitchFamily="34" charset="0"/>
                <a:ea typeface="Aptos" panose="020B0004020202020204" pitchFamily="34" charset="0"/>
                <a:cs typeface="Segoe UI" panose="020B0502040204020203" pitchFamily="34" charset="0"/>
              </a:rPr>
              <a:t>Location-wise the shipping costs varies; the highest shipping cost is of Carrier B for Kolkata location of ₹ 66.09 and the lowest is of Carrier C for Bangalore location of ₹ 17.27. For Carrier A the highest shipping cost is for Bangalore of ₹ 39.66 and lowest is for Delhi of ₹ 25.33. For Carrier B the highest shipping cost is for Kolkata of ₹ 66.09 and lowest is for Chennai of ₹ 28.01. For Carrier C the highest shipping cost is for Kolkata of ₹ 50.29 and lowest is for Bangalore of ₹ 17.27. </a:t>
            </a:r>
          </a:p>
        </p:txBody>
      </p:sp>
      <p:sp>
        <p:nvSpPr>
          <p:cNvPr id="6" name="TextBox 5">
            <a:extLst>
              <a:ext uri="{FF2B5EF4-FFF2-40B4-BE49-F238E27FC236}">
                <a16:creationId xmlns:a16="http://schemas.microsoft.com/office/drawing/2014/main" id="{026546FD-C236-0F68-E8F2-85886470527D}"/>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5478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48633-6C29-2048-12BB-9C9F0E137D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5E647E-15F8-8173-95A3-FCFEEB69DA01}"/>
              </a:ext>
            </a:extLst>
          </p:cNvPr>
          <p:cNvSpPr txBox="1"/>
          <p:nvPr/>
        </p:nvSpPr>
        <p:spPr>
          <a:xfrm>
            <a:off x="487681" y="640913"/>
            <a:ext cx="11231880" cy="6217087"/>
          </a:xfrm>
          <a:prstGeom prst="rect">
            <a:avLst/>
          </a:prstGeom>
          <a:noFill/>
        </p:spPr>
        <p:txBody>
          <a:bodyPr wrap="square">
            <a:spAutoFit/>
          </a:bodyPr>
          <a:lstStyle/>
          <a:p>
            <a:pPr algn="just"/>
            <a:r>
              <a:rPr lang="en-IN" sz="1600" b="1" u="sng" dirty="0">
                <a:effectLst/>
                <a:latin typeface="Segoe UI" panose="020B0502040204020203" pitchFamily="34" charset="0"/>
                <a:cs typeface="Segoe UI" panose="020B0502040204020203" pitchFamily="34" charset="0"/>
              </a:rPr>
              <a:t>Task - 3</a:t>
            </a:r>
          </a:p>
          <a:p>
            <a:pPr algn="just"/>
            <a:endParaRPr lang="en-IN" sz="1000" dirty="0">
              <a:latin typeface="Segoe UI" panose="020B0502040204020203" pitchFamily="34" charset="0"/>
              <a:cs typeface="Segoe UI" panose="020B0502040204020203" pitchFamily="34" charset="0"/>
            </a:endParaRPr>
          </a:p>
          <a:p>
            <a:pPr algn="just"/>
            <a:r>
              <a:rPr lang="en-GB" sz="1600" b="1" dirty="0">
                <a:latin typeface="Segoe UI" panose="020B0502040204020203" pitchFamily="34" charset="0"/>
                <a:cs typeface="Segoe UI" panose="020B0502040204020203" pitchFamily="34" charset="0"/>
              </a:rPr>
              <a:t>3.1. Analysis Questions: </a:t>
            </a:r>
            <a:r>
              <a:rPr lang="en-GB" sz="1600" b="1" dirty="0" err="1">
                <a:latin typeface="Segoe UI" panose="020B0502040204020203" pitchFamily="34" charset="0"/>
                <a:cs typeface="Segoe UI" panose="020B0502040204020203" pitchFamily="34" charset="0"/>
              </a:rPr>
              <a:t>contd</a:t>
            </a:r>
            <a:r>
              <a:rPr lang="en-GB" sz="1600" b="1" dirty="0">
                <a:latin typeface="Segoe UI" panose="020B0502040204020203" pitchFamily="34" charset="0"/>
                <a:cs typeface="Segoe UI" panose="020B0502040204020203" pitchFamily="34" charset="0"/>
              </a:rPr>
              <a:t>/-</a:t>
            </a:r>
            <a:endParaRPr lang="en-GB" sz="1600" dirty="0">
              <a:latin typeface="Segoe UI" panose="020B0502040204020203" pitchFamily="34" charset="0"/>
              <a:cs typeface="Segoe UI" panose="020B0502040204020203" pitchFamily="34" charset="0"/>
            </a:endParaRPr>
          </a:p>
          <a:p>
            <a:pPr algn="just"/>
            <a:endParaRPr lang="en-GB" sz="10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d) Which suppliers have the most efficient manufacturing processes based on</a:t>
            </a:r>
            <a:r>
              <a:rPr lang="en-IN" sz="1600" dirty="0">
                <a:latin typeface="Segoe UI" panose="020B0502040204020203" pitchFamily="34" charset="0"/>
                <a:cs typeface="Segoe UI" panose="020B0502040204020203" pitchFamily="34" charset="0"/>
              </a:rPr>
              <a:t> </a:t>
            </a:r>
            <a:r>
              <a:rPr lang="en-GB" sz="1600" dirty="0">
                <a:latin typeface="Segoe UI" panose="020B0502040204020203" pitchFamily="34" charset="0"/>
                <a:cs typeface="Segoe UI" panose="020B0502040204020203" pitchFamily="34" charset="0"/>
              </a:rPr>
              <a:t>Manufacturing lead time and Production volumes ?</a:t>
            </a:r>
          </a:p>
          <a:p>
            <a:pPr algn="just"/>
            <a:r>
              <a:rPr lang="en-GB" sz="1600" b="1" u="sng" dirty="0">
                <a:latin typeface="Segoe UI" panose="020B0502040204020203" pitchFamily="34" charset="0"/>
                <a:cs typeface="Segoe UI" panose="020B0502040204020203" pitchFamily="34" charset="0"/>
              </a:rPr>
              <a:t>Answer:</a:t>
            </a:r>
          </a:p>
          <a:p>
            <a:pPr algn="just"/>
            <a:r>
              <a:rPr lang="en-US" sz="1600" kern="100" dirty="0">
                <a:latin typeface="Segoe UI" panose="020B0502040204020203" pitchFamily="34" charset="0"/>
                <a:ea typeface="Aptos" panose="020B0004020202020204" pitchFamily="34" charset="0"/>
                <a:cs typeface="Segoe UI" panose="020B0502040204020203" pitchFamily="34" charset="0"/>
              </a:rPr>
              <a:t>In the manufacturing efficiency chart showing the Supplier-wise Lead times line and Supplier-wise Production volume line which we created using using Dual Axis chart, we can look for the apparent gap between the two lines, however, a better way to find out the supplier having the most efficient manufacturing process is to created a calculated filed for “lead time for 100 units’ and find out the supplier with the lowest value. This we can do using the text table which depicts as below :</a:t>
            </a:r>
          </a:p>
          <a:p>
            <a:pPr algn="just"/>
            <a:endParaRPr lang="en-US" kern="100" dirty="0">
              <a:latin typeface="Segoe UI" panose="020B0502040204020203" pitchFamily="34" charset="0"/>
              <a:ea typeface="Aptos" panose="020B0004020202020204" pitchFamily="34" charset="0"/>
              <a:cs typeface="Segoe UI" panose="020B0502040204020203" pitchFamily="34" charset="0"/>
            </a:endParaRPr>
          </a:p>
          <a:p>
            <a:pPr algn="just"/>
            <a:endParaRPr lang="en-US" sz="1800" kern="100" dirty="0">
              <a:latin typeface="Segoe UI" panose="020B0502040204020203" pitchFamily="34" charset="0"/>
              <a:ea typeface="Aptos" panose="020B0004020202020204" pitchFamily="34" charset="0"/>
              <a:cs typeface="Segoe UI" panose="020B0502040204020203" pitchFamily="34" charset="0"/>
            </a:endParaRPr>
          </a:p>
          <a:p>
            <a:pPr algn="just"/>
            <a:endParaRPr lang="en-US" kern="100" dirty="0">
              <a:latin typeface="Segoe UI" panose="020B0502040204020203" pitchFamily="34" charset="0"/>
              <a:ea typeface="Aptos" panose="020B0004020202020204" pitchFamily="34" charset="0"/>
              <a:cs typeface="Segoe UI" panose="020B0502040204020203" pitchFamily="34" charset="0"/>
            </a:endParaRPr>
          </a:p>
          <a:p>
            <a:pPr algn="just"/>
            <a:endParaRPr lang="en-US" sz="1800" kern="100" dirty="0">
              <a:latin typeface="Segoe UI" panose="020B0502040204020203" pitchFamily="34" charset="0"/>
              <a:ea typeface="Aptos" panose="020B0004020202020204" pitchFamily="34" charset="0"/>
              <a:cs typeface="Segoe UI" panose="020B0502040204020203" pitchFamily="34" charset="0"/>
            </a:endParaRPr>
          </a:p>
          <a:p>
            <a:pPr algn="just"/>
            <a:endParaRPr lang="en-US" kern="100" dirty="0">
              <a:latin typeface="Segoe UI" panose="020B0502040204020203" pitchFamily="34" charset="0"/>
              <a:ea typeface="Aptos" panose="020B0004020202020204" pitchFamily="34" charset="0"/>
              <a:cs typeface="Segoe UI" panose="020B0502040204020203" pitchFamily="34" charset="0"/>
            </a:endParaRPr>
          </a:p>
          <a:p>
            <a:pPr algn="just"/>
            <a:endParaRPr lang="en-US" sz="1000" kern="100" dirty="0">
              <a:latin typeface="Segoe UI" panose="020B0502040204020203" pitchFamily="34" charset="0"/>
              <a:ea typeface="Aptos" panose="020B0004020202020204" pitchFamily="34" charset="0"/>
              <a:cs typeface="Segoe UI" panose="020B0502040204020203" pitchFamily="34" charset="0"/>
            </a:endParaRPr>
          </a:p>
          <a:p>
            <a:pPr algn="just"/>
            <a:r>
              <a:rPr lang="en-US" sz="1600" kern="100" dirty="0">
                <a:latin typeface="Segoe UI" panose="020B0502040204020203" pitchFamily="34" charset="0"/>
                <a:ea typeface="Aptos" panose="020B0004020202020204" pitchFamily="34" charset="0"/>
                <a:cs typeface="Segoe UI" panose="020B0502040204020203" pitchFamily="34" charset="0"/>
              </a:rPr>
              <a:t> We find that in case of supplier 3 the lead time for 100 units is the lowest at 51, so we can conclude that Supplier 3 has the most efficient manufacturing process.</a:t>
            </a:r>
          </a:p>
          <a:p>
            <a:pPr algn="just"/>
            <a:endParaRPr lang="en-IN" sz="1000" dirty="0">
              <a:latin typeface="Segoe UI" panose="020B0502040204020203" pitchFamily="34" charset="0"/>
              <a:cs typeface="Segoe UI" panose="020B0502040204020203" pitchFamily="34" charset="0"/>
            </a:endParaRPr>
          </a:p>
          <a:p>
            <a:pPr algn="just"/>
            <a:r>
              <a:rPr lang="en-GB" sz="1600" dirty="0">
                <a:latin typeface="Segoe UI" panose="020B0502040204020203" pitchFamily="34" charset="0"/>
                <a:cs typeface="Segoe UI" panose="020B0502040204020203" pitchFamily="34" charset="0"/>
              </a:rPr>
              <a:t>e) What demographic group contributes the most to sales ?</a:t>
            </a:r>
          </a:p>
          <a:p>
            <a:pPr algn="just"/>
            <a:r>
              <a:rPr lang="en-GB" sz="1600" b="1" u="sng" dirty="0">
                <a:latin typeface="Segoe UI" panose="020B0502040204020203" pitchFamily="34" charset="0"/>
                <a:cs typeface="Segoe UI" panose="020B0502040204020203" pitchFamily="34" charset="0"/>
              </a:rPr>
              <a:t>Answer:</a:t>
            </a:r>
          </a:p>
          <a:p>
            <a:pPr marL="11113" lvl="1" algn="just">
              <a:tabLst>
                <a:tab pos="914400" algn="l"/>
              </a:tabLst>
            </a:pPr>
            <a:r>
              <a:rPr lang="en-US" sz="1600" kern="100" dirty="0">
                <a:latin typeface="Segoe UI" panose="020B0502040204020203" pitchFamily="34" charset="0"/>
                <a:ea typeface="Aptos" panose="020B0004020202020204" pitchFamily="34" charset="0"/>
                <a:cs typeface="Segoe UI" panose="020B0502040204020203" pitchFamily="34" charset="0"/>
              </a:rPr>
              <a:t>We have created a Tree map of Revenue by Demographics showing the revenue under different demographic categories as “Unknown” ₹ 173090, “Female” ₹ 161514, “Male” ₹ 126634, and “Non-binary” ₹ 116366, in the decreasing order. Therefore, the group ‘Unknown’ contributes the most to sales.</a:t>
            </a:r>
          </a:p>
        </p:txBody>
      </p:sp>
      <p:pic>
        <p:nvPicPr>
          <p:cNvPr id="4" name="Picture 3">
            <a:extLst>
              <a:ext uri="{FF2B5EF4-FFF2-40B4-BE49-F238E27FC236}">
                <a16:creationId xmlns:a16="http://schemas.microsoft.com/office/drawing/2014/main" id="{DC085587-1301-87A6-8770-DB3AE1E6C16C}"/>
              </a:ext>
            </a:extLst>
          </p:cNvPr>
          <p:cNvPicPr>
            <a:picLocks noChangeAspect="1"/>
          </p:cNvPicPr>
          <p:nvPr/>
        </p:nvPicPr>
        <p:blipFill>
          <a:blip r:embed="rId2"/>
          <a:stretch>
            <a:fillRect/>
          </a:stretch>
        </p:blipFill>
        <p:spPr>
          <a:xfrm>
            <a:off x="596074" y="3230880"/>
            <a:ext cx="10999852" cy="1371600"/>
          </a:xfrm>
          <a:prstGeom prst="rect">
            <a:avLst/>
          </a:prstGeom>
        </p:spPr>
      </p:pic>
      <p:sp>
        <p:nvSpPr>
          <p:cNvPr id="5" name="TextBox 4">
            <a:extLst>
              <a:ext uri="{FF2B5EF4-FFF2-40B4-BE49-F238E27FC236}">
                <a16:creationId xmlns:a16="http://schemas.microsoft.com/office/drawing/2014/main" id="{4C6FD428-FC7C-D5F7-7628-F7E188B283CB}"/>
              </a:ext>
            </a:extLst>
          </p:cNvPr>
          <p:cNvSpPr txBox="1"/>
          <p:nvPr/>
        </p:nvSpPr>
        <p:spPr>
          <a:xfrm>
            <a:off x="487681" y="18679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rPr>
              <a:t>Conclusions</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03859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024CE-2EFA-C49C-2D52-A0BD6D8861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2CEFB0-2853-F856-6C95-DD3FC24BAF2F}"/>
              </a:ext>
            </a:extLst>
          </p:cNvPr>
          <p:cNvSpPr txBox="1"/>
          <p:nvPr/>
        </p:nvSpPr>
        <p:spPr>
          <a:xfrm>
            <a:off x="667131" y="856017"/>
            <a:ext cx="10695813" cy="5663089"/>
          </a:xfrm>
          <a:prstGeom prst="rect">
            <a:avLst/>
          </a:prstGeom>
          <a:noFill/>
        </p:spPr>
        <p:txBody>
          <a:bodyPr wrap="square">
            <a:spAutoFit/>
          </a:bodyPr>
          <a:lstStyle/>
          <a:p>
            <a:pPr algn="just"/>
            <a:r>
              <a:rPr lang="en-IN" b="1" kern="100" dirty="0">
                <a:latin typeface="Segoe UI" panose="020B0502040204020203" pitchFamily="34" charset="0"/>
                <a:cs typeface="Segoe UI" panose="020B0502040204020203" pitchFamily="34" charset="0"/>
              </a:rPr>
              <a:t>In Data Wrangling Step, using SQLite in </a:t>
            </a:r>
            <a:r>
              <a:rPr lang="en-IN" b="1" kern="100" dirty="0" err="1">
                <a:latin typeface="Segoe UI" panose="020B0502040204020203" pitchFamily="34" charset="0"/>
                <a:cs typeface="Segoe UI" panose="020B0502040204020203" pitchFamily="34" charset="0"/>
              </a:rPr>
              <a:t>DBeaver</a:t>
            </a:r>
            <a:r>
              <a:rPr lang="en-IN" b="1" kern="100" dirty="0">
                <a:latin typeface="Segoe UI" panose="020B0502040204020203" pitchFamily="34" charset="0"/>
                <a:cs typeface="Segoe UI" panose="020B0502040204020203" pitchFamily="34" charset="0"/>
              </a:rPr>
              <a:t> the following queries were run and the sample output is as under :</a:t>
            </a:r>
          </a:p>
          <a:p>
            <a:pPr algn="just"/>
            <a:endParaRPr lang="en-IN" sz="1000"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endParaRPr lang="en-IN" b="1" kern="100" dirty="0">
              <a:latin typeface="Segoe UI" panose="020B0502040204020203" pitchFamily="34" charset="0"/>
              <a:cs typeface="Segoe UI" panose="020B0502040204020203" pitchFamily="34" charset="0"/>
            </a:endParaRPr>
          </a:p>
          <a:p>
            <a:pPr algn="just"/>
            <a:r>
              <a:rPr lang="en-IN" b="1" kern="100" dirty="0">
                <a:latin typeface="Segoe UI" panose="020B0502040204020203" pitchFamily="34" charset="0"/>
                <a:cs typeface="Segoe UI" panose="020B0502040204020203" pitchFamily="34" charset="0"/>
              </a:rPr>
              <a:t>The Fields were also examined, the fields with their details and the steps taken post analysis are :</a:t>
            </a:r>
          </a:p>
          <a:p>
            <a:pPr algn="just"/>
            <a:endParaRPr lang="en-IN" sz="1000" b="1" kern="100" dirty="0">
              <a:latin typeface="Segoe UI" panose="020B0502040204020203" pitchFamily="34" charset="0"/>
              <a:cs typeface="Segoe UI" panose="020B0502040204020203" pitchFamily="34" charset="0"/>
            </a:endParaRPr>
          </a:p>
          <a:p>
            <a:r>
              <a:rPr lang="en-US" b="1" u="sng" kern="100" dirty="0">
                <a:latin typeface="Segoe UI" panose="020B0502040204020203" pitchFamily="34" charset="0"/>
                <a:cs typeface="Segoe UI" panose="020B0502040204020203" pitchFamily="34" charset="0"/>
              </a:rPr>
              <a:t>Field Name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Sample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Data Type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‘0’ / null / blank</a:t>
            </a:r>
            <a:endParaRPr lang="en-IN" b="1" u="sng" kern="100" dirty="0">
              <a:latin typeface="Segoe UI" panose="020B0502040204020203" pitchFamily="34" charset="0"/>
              <a:cs typeface="Segoe UI" panose="020B0502040204020203" pitchFamily="34" charset="0"/>
            </a:endParaRPr>
          </a:p>
          <a:p>
            <a:r>
              <a:rPr lang="en-IN" kern="100" dirty="0">
                <a:latin typeface="Segoe UI" panose="020B0502040204020203" pitchFamily="34" charset="0"/>
                <a:cs typeface="Segoe UI" panose="020B0502040204020203" pitchFamily="34" charset="0"/>
              </a:rPr>
              <a:t>'Product Type',       	haircare   		VARCHAR(50)		NIL		</a:t>
            </a:r>
          </a:p>
          <a:p>
            <a:r>
              <a:rPr lang="en-IN" kern="100" dirty="0">
                <a:latin typeface="Segoe UI" panose="020B0502040204020203" pitchFamily="34" charset="0"/>
                <a:cs typeface="Segoe UI" panose="020B0502040204020203" pitchFamily="34" charset="0"/>
              </a:rPr>
              <a:t>‘SKU',			SKU0			VARCHAR(50)		 NIL 	</a:t>
            </a:r>
          </a:p>
          <a:p>
            <a:r>
              <a:rPr lang="en-IN" kern="100" dirty="0">
                <a:latin typeface="Segoe UI" panose="020B0502040204020203" pitchFamily="34" charset="0"/>
                <a:cs typeface="Segoe UI" panose="020B0502040204020203" pitchFamily="34" charset="0"/>
              </a:rPr>
              <a:t>'Price',			69.80800554211577	REAL			 NIL</a:t>
            </a:r>
          </a:p>
          <a:p>
            <a:r>
              <a:rPr lang="en-IN" kern="100" dirty="0">
                <a:latin typeface="Segoe UI" panose="020B0502040204020203" pitchFamily="34" charset="0"/>
                <a:cs typeface="Segoe UI" panose="020B0502040204020203" pitchFamily="34" charset="0"/>
              </a:rPr>
              <a:t>'Availability', 		55			INTEGER			 NIL</a:t>
            </a:r>
          </a:p>
        </p:txBody>
      </p:sp>
      <p:sp>
        <p:nvSpPr>
          <p:cNvPr id="4" name="TextBox 3">
            <a:extLst>
              <a:ext uri="{FF2B5EF4-FFF2-40B4-BE49-F238E27FC236}">
                <a16:creationId xmlns:a16="http://schemas.microsoft.com/office/drawing/2014/main" id="{8B798D5B-7A16-55AE-CC34-295697D0D849}"/>
              </a:ext>
            </a:extLst>
          </p:cNvPr>
          <p:cNvSpPr txBox="1"/>
          <p:nvPr/>
        </p:nvSpPr>
        <p:spPr>
          <a:xfrm>
            <a:off x="667131" y="260090"/>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 - 1</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692661B-D168-2966-C655-F814DCB0CDD5}"/>
              </a:ext>
            </a:extLst>
          </p:cNvPr>
          <p:cNvPicPr>
            <a:picLocks noChangeAspect="1"/>
          </p:cNvPicPr>
          <p:nvPr/>
        </p:nvPicPr>
        <p:blipFill>
          <a:blip r:embed="rId2"/>
          <a:stretch>
            <a:fillRect/>
          </a:stretch>
        </p:blipFill>
        <p:spPr>
          <a:xfrm>
            <a:off x="829056" y="1581785"/>
            <a:ext cx="10429494" cy="1701800"/>
          </a:xfrm>
          <a:prstGeom prst="rect">
            <a:avLst/>
          </a:prstGeom>
        </p:spPr>
      </p:pic>
      <p:pic>
        <p:nvPicPr>
          <p:cNvPr id="5" name="Picture 4">
            <a:extLst>
              <a:ext uri="{FF2B5EF4-FFF2-40B4-BE49-F238E27FC236}">
                <a16:creationId xmlns:a16="http://schemas.microsoft.com/office/drawing/2014/main" id="{8AB83BC0-4D6A-3021-61D6-137508ABAD5C}"/>
              </a:ext>
            </a:extLst>
          </p:cNvPr>
          <p:cNvPicPr>
            <a:picLocks noChangeAspect="1"/>
          </p:cNvPicPr>
          <p:nvPr/>
        </p:nvPicPr>
        <p:blipFill>
          <a:blip r:embed="rId3"/>
          <a:stretch>
            <a:fillRect/>
          </a:stretch>
        </p:blipFill>
        <p:spPr>
          <a:xfrm>
            <a:off x="829056" y="3429000"/>
            <a:ext cx="4025900" cy="1041400"/>
          </a:xfrm>
          <a:prstGeom prst="rect">
            <a:avLst/>
          </a:prstGeom>
        </p:spPr>
      </p:pic>
    </p:spTree>
    <p:extLst>
      <p:ext uri="{BB962C8B-B14F-4D97-AF65-F5344CB8AC3E}">
        <p14:creationId xmlns:p14="http://schemas.microsoft.com/office/powerpoint/2010/main" val="260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6883-DB64-171A-0E62-632E418EFC6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2CDF9A-70E2-93FF-45EF-D56FF80748F8}"/>
              </a:ext>
            </a:extLst>
          </p:cNvPr>
          <p:cNvSpPr txBox="1"/>
          <p:nvPr/>
        </p:nvSpPr>
        <p:spPr>
          <a:xfrm>
            <a:off x="667131" y="892892"/>
            <a:ext cx="10991469" cy="5355312"/>
          </a:xfrm>
          <a:prstGeom prst="rect">
            <a:avLst/>
          </a:prstGeom>
          <a:noFill/>
        </p:spPr>
        <p:txBody>
          <a:bodyPr wrap="square">
            <a:spAutoFit/>
          </a:bodyPr>
          <a:lstStyle/>
          <a:p>
            <a:pPr algn="just"/>
            <a:r>
              <a:rPr lang="en-IN" b="1" kern="100" dirty="0">
                <a:latin typeface="Segoe UI" panose="020B0502040204020203" pitchFamily="34" charset="0"/>
                <a:cs typeface="Segoe UI" panose="020B0502040204020203" pitchFamily="34" charset="0"/>
              </a:rPr>
              <a:t>The Fields were also examined, the fields with their details and the steps taken post analysis are :</a:t>
            </a:r>
          </a:p>
          <a:p>
            <a:pPr algn="just"/>
            <a:r>
              <a:rPr lang="en-IN" b="1" kern="100" dirty="0" err="1">
                <a:latin typeface="Segoe UI" panose="020B0502040204020203" pitchFamily="34" charset="0"/>
                <a:cs typeface="Segoe UI" panose="020B0502040204020203" pitchFamily="34" charset="0"/>
              </a:rPr>
              <a:t>contd</a:t>
            </a:r>
            <a:r>
              <a:rPr lang="en-IN" b="1" kern="100" dirty="0">
                <a:latin typeface="Segoe UI" panose="020B0502040204020203" pitchFamily="34" charset="0"/>
                <a:cs typeface="Segoe UI" panose="020B0502040204020203" pitchFamily="34" charset="0"/>
              </a:rPr>
              <a:t>/-</a:t>
            </a:r>
          </a:p>
          <a:p>
            <a:pPr algn="just"/>
            <a:endParaRPr lang="en-IN" b="1" kern="100" dirty="0">
              <a:latin typeface="Segoe UI" panose="020B0502040204020203" pitchFamily="34" charset="0"/>
              <a:cs typeface="Segoe UI" panose="020B0502040204020203" pitchFamily="34" charset="0"/>
            </a:endParaRPr>
          </a:p>
          <a:p>
            <a:r>
              <a:rPr lang="en-US" b="1" u="sng" kern="100" dirty="0">
                <a:latin typeface="Segoe UI" panose="020B0502040204020203" pitchFamily="34" charset="0"/>
                <a:cs typeface="Segoe UI" panose="020B0502040204020203" pitchFamily="34" charset="0"/>
              </a:rPr>
              <a:t>Field Name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Sample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Data Type</a:t>
            </a:r>
            <a:r>
              <a:rPr lang="en-US" b="1" kern="100" dirty="0">
                <a:latin typeface="Segoe UI" panose="020B0502040204020203" pitchFamily="34" charset="0"/>
                <a:cs typeface="Segoe UI" panose="020B0502040204020203" pitchFamily="34" charset="0"/>
              </a:rPr>
              <a:t>		</a:t>
            </a:r>
            <a:r>
              <a:rPr lang="en-US" b="1" u="sng" kern="100" dirty="0">
                <a:latin typeface="Segoe UI" panose="020B0502040204020203" pitchFamily="34" charset="0"/>
                <a:cs typeface="Segoe UI" panose="020B0502040204020203" pitchFamily="34" charset="0"/>
              </a:rPr>
              <a:t>‘0’ / null / blank</a:t>
            </a:r>
            <a:r>
              <a:rPr lang="en-IN" kern="100" dirty="0">
                <a:latin typeface="Segoe UI" panose="020B0502040204020203" pitchFamily="34" charset="0"/>
                <a:cs typeface="Segoe UI" panose="020B0502040204020203" pitchFamily="34" charset="0"/>
              </a:rPr>
              <a:t>	</a:t>
            </a:r>
          </a:p>
          <a:p>
            <a:r>
              <a:rPr lang="en-IN" kern="100" dirty="0">
                <a:latin typeface="Segoe UI" panose="020B0502040204020203" pitchFamily="34" charset="0"/>
                <a:cs typeface="Segoe UI" panose="020B0502040204020203" pitchFamily="34" charset="0"/>
              </a:rPr>
              <a:t>'Number of products sold', 	803			INTEGER		 	NIL</a:t>
            </a:r>
          </a:p>
          <a:p>
            <a:r>
              <a:rPr lang="en-IN" kern="100" dirty="0">
                <a:latin typeface="Segoe UI" panose="020B0502040204020203" pitchFamily="34" charset="0"/>
                <a:cs typeface="Segoe UI" panose="020B0502040204020203" pitchFamily="34" charset="0"/>
              </a:rPr>
              <a:t>'Revenue generated', 	8661.996792392383	REAL			 NIL</a:t>
            </a:r>
          </a:p>
          <a:p>
            <a:r>
              <a:rPr lang="en-IN" kern="100" dirty="0">
                <a:latin typeface="Segoe UI" panose="020B0502040204020203" pitchFamily="34" charset="0"/>
                <a:cs typeface="Segoe UI" panose="020B0502040204020203" pitchFamily="34" charset="0"/>
              </a:rPr>
              <a:t>'Customer demographics', 	Non-binary / Male / 	VARCHAR(50)		 NIL 	</a:t>
            </a:r>
          </a:p>
          <a:p>
            <a:pPr marL="1371600" indent="457200"/>
            <a:r>
              <a:rPr lang="en-IN" kern="100" dirty="0">
                <a:latin typeface="Segoe UI" panose="020B0502040204020203" pitchFamily="34" charset="0"/>
                <a:cs typeface="Segoe UI" panose="020B0502040204020203" pitchFamily="34" charset="0"/>
              </a:rPr>
              <a:t>	Female / Unknown</a:t>
            </a:r>
          </a:p>
          <a:p>
            <a:r>
              <a:rPr lang="en-IN" kern="100" dirty="0">
                <a:latin typeface="Segoe UI" panose="020B0502040204020203" pitchFamily="34" charset="0"/>
                <a:cs typeface="Segoe UI" panose="020B0502040204020203" pitchFamily="34" charset="0"/>
              </a:rPr>
              <a:t>'Stock levels', 		58			INTEGER		 	NIL</a:t>
            </a:r>
          </a:p>
          <a:p>
            <a:r>
              <a:rPr lang="en-IN" kern="100" dirty="0">
                <a:latin typeface="Segoe UI" panose="020B0502040204020203" pitchFamily="34" charset="0"/>
                <a:cs typeface="Segoe UI" panose="020B0502040204020203" pitchFamily="34" charset="0"/>
              </a:rPr>
              <a:t>'Lead times', 		7			INTEGER		 	NIL</a:t>
            </a:r>
          </a:p>
          <a:p>
            <a:r>
              <a:rPr lang="en-IN" kern="100" dirty="0">
                <a:latin typeface="Segoe UI" panose="020B0502040204020203" pitchFamily="34" charset="0"/>
                <a:cs typeface="Segoe UI" panose="020B0502040204020203" pitchFamily="34" charset="0"/>
              </a:rPr>
              <a:t>'Order quantities', 	96			INTEGER		 	NIL</a:t>
            </a:r>
          </a:p>
          <a:p>
            <a:r>
              <a:rPr lang="en-IN" kern="100" dirty="0">
                <a:latin typeface="Segoe UI" panose="020B0502040204020203" pitchFamily="34" charset="0"/>
                <a:cs typeface="Segoe UI" panose="020B0502040204020203" pitchFamily="34" charset="0"/>
              </a:rPr>
              <a:t>'Shipping times', 		4			INTEGER		 	NIL</a:t>
            </a:r>
          </a:p>
          <a:p>
            <a:r>
              <a:rPr lang="en-IN" kern="100" dirty="0">
                <a:latin typeface="Segoe UI" panose="020B0502040204020203" pitchFamily="34" charset="0"/>
                <a:cs typeface="Segoe UI" panose="020B0502040204020203" pitchFamily="34" charset="0"/>
              </a:rPr>
              <a:t>'Shipping carriers', 	Carrier B			VARCHAR(50)		 NIL 	</a:t>
            </a:r>
          </a:p>
          <a:p>
            <a:r>
              <a:rPr lang="en-IN" kern="100" dirty="0">
                <a:latin typeface="Segoe UI" panose="020B0502040204020203" pitchFamily="34" charset="0"/>
                <a:cs typeface="Segoe UI" panose="020B0502040204020203" pitchFamily="34" charset="0"/>
              </a:rPr>
              <a:t>'Shipping costs', 		2.956572139430807	REAL			 NIL</a:t>
            </a:r>
          </a:p>
          <a:p>
            <a:r>
              <a:rPr lang="en-IN" kern="100" dirty="0">
                <a:latin typeface="Segoe UI" panose="020B0502040204020203" pitchFamily="34" charset="0"/>
                <a:cs typeface="Segoe UI" panose="020B0502040204020203" pitchFamily="34" charset="0"/>
              </a:rPr>
              <a:t>'Supplier name',		Supplier 3		VARCHAR(50)		 NIL</a:t>
            </a:r>
          </a:p>
          <a:p>
            <a:r>
              <a:rPr lang="en-IN" kern="100" dirty="0">
                <a:latin typeface="Segoe UI" panose="020B0502040204020203" pitchFamily="34" charset="0"/>
                <a:cs typeface="Segoe UI" panose="020B0502040204020203" pitchFamily="34" charset="0"/>
              </a:rPr>
              <a:t>'Location', 		Mumbai			VARCHAR(50)		 NIL 	</a:t>
            </a:r>
          </a:p>
          <a:p>
            <a:r>
              <a:rPr lang="en-IN" kern="100" dirty="0">
                <a:latin typeface="Segoe UI" panose="020B0502040204020203" pitchFamily="34" charset="0"/>
                <a:cs typeface="Segoe UI" panose="020B0502040204020203" pitchFamily="34" charset="0"/>
              </a:rPr>
              <a:t>'Lead time', 		23			INTEGER		 	NIL</a:t>
            </a:r>
          </a:p>
          <a:p>
            <a:r>
              <a:rPr lang="en-IN" kern="100" dirty="0">
                <a:latin typeface="Segoe UI" panose="020B0502040204020203" pitchFamily="34" charset="0"/>
                <a:cs typeface="Segoe UI" panose="020B0502040204020203" pitchFamily="34" charset="0"/>
              </a:rPr>
              <a:t>'Production volumes', 	215			INTEGER		 	NIL</a:t>
            </a:r>
          </a:p>
          <a:p>
            <a:r>
              <a:rPr lang="en-IN" kern="100" dirty="0">
                <a:latin typeface="Segoe UI" panose="020B0502040204020203" pitchFamily="34" charset="0"/>
                <a:cs typeface="Segoe UI" panose="020B0502040204020203" pitchFamily="34" charset="0"/>
              </a:rPr>
              <a:t>'Manufacturing lead time', 	29			INTEGER		 	NIL</a:t>
            </a:r>
          </a:p>
        </p:txBody>
      </p:sp>
      <p:sp>
        <p:nvSpPr>
          <p:cNvPr id="4" name="TextBox 3">
            <a:extLst>
              <a:ext uri="{FF2B5EF4-FFF2-40B4-BE49-F238E27FC236}">
                <a16:creationId xmlns:a16="http://schemas.microsoft.com/office/drawing/2014/main" id="{1AAC07FF-F539-C8FC-6ADE-1F1BD86C2195}"/>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 - 1</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21190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0DC91-592C-E535-05E7-5BCA2A6681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8073B0-8C5A-97CD-52AB-32210BAFC855}"/>
              </a:ext>
            </a:extLst>
          </p:cNvPr>
          <p:cNvSpPr txBox="1"/>
          <p:nvPr/>
        </p:nvSpPr>
        <p:spPr>
          <a:xfrm>
            <a:off x="667131" y="892892"/>
            <a:ext cx="10695813" cy="5324535"/>
          </a:xfrm>
          <a:prstGeom prst="rect">
            <a:avLst/>
          </a:prstGeom>
          <a:noFill/>
        </p:spPr>
        <p:txBody>
          <a:bodyPr wrap="square">
            <a:spAutoFit/>
          </a:bodyPr>
          <a:lstStyle/>
          <a:p>
            <a:pPr algn="just"/>
            <a:r>
              <a:rPr lang="en-IN" sz="2000" b="1" kern="100" dirty="0">
                <a:latin typeface="Segoe UI" panose="020B0502040204020203" pitchFamily="34" charset="0"/>
                <a:cs typeface="Segoe UI" panose="020B0502040204020203" pitchFamily="34" charset="0"/>
              </a:rPr>
              <a:t>The Fields were also examined, the fields with their details and the steps taken post analysis are : </a:t>
            </a:r>
            <a:r>
              <a:rPr lang="en-IN" sz="2000" b="1" kern="100" dirty="0" err="1">
                <a:latin typeface="Segoe UI" panose="020B0502040204020203" pitchFamily="34" charset="0"/>
                <a:cs typeface="Segoe UI" panose="020B0502040204020203" pitchFamily="34" charset="0"/>
              </a:rPr>
              <a:t>contd</a:t>
            </a:r>
            <a:r>
              <a:rPr lang="en-IN" sz="2000" b="1" kern="100" dirty="0">
                <a:latin typeface="Segoe UI" panose="020B0502040204020203" pitchFamily="34" charset="0"/>
                <a:cs typeface="Segoe UI" panose="020B0502040204020203" pitchFamily="34" charset="0"/>
              </a:rPr>
              <a:t>/-</a:t>
            </a:r>
          </a:p>
          <a:p>
            <a:pPr algn="just"/>
            <a:endParaRPr lang="en-IN" sz="2000" b="1" kern="100" dirty="0">
              <a:latin typeface="Segoe UI" panose="020B0502040204020203" pitchFamily="34" charset="0"/>
              <a:cs typeface="Segoe UI" panose="020B0502040204020203" pitchFamily="34" charset="0"/>
            </a:endParaRPr>
          </a:p>
          <a:p>
            <a:r>
              <a:rPr lang="en-US" sz="2000" b="1" u="sng" kern="100" dirty="0">
                <a:latin typeface="Segoe UI" panose="020B0502040204020203" pitchFamily="34" charset="0"/>
                <a:cs typeface="Segoe UI" panose="020B0502040204020203" pitchFamily="34" charset="0"/>
              </a:rPr>
              <a:t>Field Name</a:t>
            </a:r>
            <a:r>
              <a:rPr lang="en-US" sz="2000" b="1" kern="100" dirty="0">
                <a:latin typeface="Segoe UI" panose="020B0502040204020203" pitchFamily="34" charset="0"/>
                <a:cs typeface="Segoe UI" panose="020B0502040204020203" pitchFamily="34" charset="0"/>
              </a:rPr>
              <a:t>		</a:t>
            </a:r>
            <a:r>
              <a:rPr lang="en-US" sz="2000" b="1" u="sng" kern="100" dirty="0">
                <a:latin typeface="Segoe UI" panose="020B0502040204020203" pitchFamily="34" charset="0"/>
                <a:cs typeface="Segoe UI" panose="020B0502040204020203" pitchFamily="34" charset="0"/>
              </a:rPr>
              <a:t>Sample</a:t>
            </a:r>
            <a:r>
              <a:rPr lang="en-US" sz="2000" b="1" kern="100" dirty="0">
                <a:latin typeface="Segoe UI" panose="020B0502040204020203" pitchFamily="34" charset="0"/>
                <a:cs typeface="Segoe UI" panose="020B0502040204020203" pitchFamily="34" charset="0"/>
              </a:rPr>
              <a:t>			</a:t>
            </a:r>
            <a:r>
              <a:rPr lang="en-US" sz="2000" b="1" u="sng" kern="100" dirty="0">
                <a:latin typeface="Segoe UI" panose="020B0502040204020203" pitchFamily="34" charset="0"/>
                <a:cs typeface="Segoe UI" panose="020B0502040204020203" pitchFamily="34" charset="0"/>
              </a:rPr>
              <a:t>Data Type</a:t>
            </a:r>
            <a:r>
              <a:rPr lang="en-US" sz="2000" b="1" kern="100" dirty="0">
                <a:latin typeface="Segoe UI" panose="020B0502040204020203" pitchFamily="34" charset="0"/>
                <a:cs typeface="Segoe UI" panose="020B0502040204020203" pitchFamily="34" charset="0"/>
              </a:rPr>
              <a:t>		</a:t>
            </a:r>
            <a:r>
              <a:rPr lang="en-US" sz="2000" b="1" u="sng" kern="100" dirty="0">
                <a:latin typeface="Segoe UI" panose="020B0502040204020203" pitchFamily="34" charset="0"/>
                <a:cs typeface="Segoe UI" panose="020B0502040204020203" pitchFamily="34" charset="0"/>
              </a:rPr>
              <a:t>‘0’ / null / </a:t>
            </a:r>
            <a:r>
              <a:rPr lang="en-US" sz="2000" b="1" u="sng" kern="100" dirty="0" err="1">
                <a:latin typeface="Segoe UI" panose="020B0502040204020203" pitchFamily="34" charset="0"/>
                <a:cs typeface="Segoe UI" panose="020B0502040204020203" pitchFamily="34" charset="0"/>
              </a:rPr>
              <a:t>blan</a:t>
            </a:r>
            <a:r>
              <a:rPr lang="en-IN" sz="2000" kern="100" dirty="0">
                <a:latin typeface="Segoe UI" panose="020B0502040204020203" pitchFamily="34" charset="0"/>
                <a:cs typeface="Segoe UI" panose="020B0502040204020203" pitchFamily="34" charset="0"/>
              </a:rPr>
              <a:t>	</a:t>
            </a:r>
          </a:p>
          <a:p>
            <a:r>
              <a:rPr lang="en-IN" sz="2000" kern="100" dirty="0">
                <a:latin typeface="Segoe UI" panose="020B0502040204020203" pitchFamily="34" charset="0"/>
                <a:cs typeface="Segoe UI" panose="020B0502040204020203" pitchFamily="34" charset="0"/>
              </a:rPr>
              <a:t>'Manufacturing costs', 	46.27987924050832	REAL			 NIL</a:t>
            </a:r>
          </a:p>
          <a:p>
            <a:r>
              <a:rPr lang="en-IN" sz="2000" kern="100" dirty="0">
                <a:latin typeface="Segoe UI" panose="020B0502040204020203" pitchFamily="34" charset="0"/>
                <a:cs typeface="Segoe UI" panose="020B0502040204020203" pitchFamily="34" charset="0"/>
              </a:rPr>
              <a:t>'Inspection results', 	Pending / Fail		VARCHAR(50)		 NIL 	</a:t>
            </a:r>
          </a:p>
          <a:p>
            <a:r>
              <a:rPr lang="en-IN" sz="2000" kern="100" dirty="0">
                <a:latin typeface="Segoe UI" panose="020B0502040204020203" pitchFamily="34" charset="0"/>
                <a:cs typeface="Segoe UI" panose="020B0502040204020203" pitchFamily="34" charset="0"/>
              </a:rPr>
              <a:t>'Defect rates', 		0.22641036084992516	REAL			 NIL</a:t>
            </a:r>
          </a:p>
          <a:p>
            <a:r>
              <a:rPr lang="en-IN" sz="2000" kern="100" dirty="0">
                <a:latin typeface="Segoe UI" panose="020B0502040204020203" pitchFamily="34" charset="0"/>
                <a:cs typeface="Segoe UI" panose="020B0502040204020203" pitchFamily="34" charset="0"/>
              </a:rPr>
              <a:t>'Transportation modes', 	Road / Air / Rail / Sea	VARCHAR(50)		 NIL 	</a:t>
            </a:r>
          </a:p>
          <a:p>
            <a:r>
              <a:rPr lang="en-IN" sz="2000" kern="100" dirty="0">
                <a:latin typeface="Segoe UI" panose="020B0502040204020203" pitchFamily="34" charset="0"/>
                <a:cs typeface="Segoe UI" panose="020B0502040204020203" pitchFamily="34" charset="0"/>
              </a:rPr>
              <a:t>'Routes', 		Route B			VARCHAR(50)		 NIL 	</a:t>
            </a:r>
          </a:p>
          <a:p>
            <a:r>
              <a:rPr lang="en-IN" sz="2000" kern="100" dirty="0">
                <a:latin typeface="Segoe UI" panose="020B0502040204020203" pitchFamily="34" charset="0"/>
                <a:cs typeface="Segoe UI" panose="020B0502040204020203" pitchFamily="34" charset="0"/>
              </a:rPr>
              <a:t>'Costs'.			187.75207545920392	REAL			 NIL</a:t>
            </a:r>
          </a:p>
          <a:p>
            <a:r>
              <a:rPr lang="en-IN" sz="2000" kern="100" dirty="0">
                <a:latin typeface="Segoe UI" panose="020B0502040204020203" pitchFamily="34" charset="0"/>
                <a:cs typeface="Segoe UI" panose="020B0502040204020203" pitchFamily="34" charset="0"/>
              </a:rPr>
              <a:t> </a:t>
            </a:r>
          </a:p>
          <a:p>
            <a:pPr algn="just"/>
            <a:r>
              <a:rPr lang="en-IN" sz="2000" kern="100" dirty="0">
                <a:latin typeface="Segoe UI" panose="020B0502040204020203" pitchFamily="34" charset="0"/>
                <a:cs typeface="Segoe UI" panose="020B0502040204020203" pitchFamily="34" charset="0"/>
              </a:rPr>
              <a:t>On analysis of the data we find that the numbers of different values in ‘Customer demographics’ field as Female = 25, Male = 21, Non-binary = 23, Unknown = 31 i.e. Unknown and Non-binary being 23% and 31% respectively. Given that more than 50% of the data is either "Non-binary" or "Unknown," we should not discard them. The choice between merging them into a broader category like "Other/Unspecified" or redistributing them proportionally to "Male" and "Female" depends on our analysis goals:</a:t>
            </a:r>
          </a:p>
        </p:txBody>
      </p:sp>
      <p:sp>
        <p:nvSpPr>
          <p:cNvPr id="4" name="TextBox 3">
            <a:extLst>
              <a:ext uri="{FF2B5EF4-FFF2-40B4-BE49-F238E27FC236}">
                <a16:creationId xmlns:a16="http://schemas.microsoft.com/office/drawing/2014/main" id="{4C5591E9-9262-92F6-22FD-532E99471D22}"/>
              </a:ext>
            </a:extLst>
          </p:cNvPr>
          <p:cNvSpPr txBox="1"/>
          <p:nvPr/>
        </p:nvSpPr>
        <p:spPr>
          <a:xfrm>
            <a:off x="667131" y="369672"/>
            <a:ext cx="6096000" cy="523220"/>
          </a:xfrm>
          <a:prstGeom prst="rect">
            <a:avLst/>
          </a:prstGeom>
          <a:noFill/>
        </p:spPr>
        <p:txBody>
          <a:bodyPr wrap="square">
            <a:spAutoFit/>
          </a:bodyPr>
          <a:lstStyle/>
          <a:p>
            <a:pPr>
              <a:tabLst>
                <a:tab pos="1260475" algn="l"/>
              </a:tabLst>
            </a:pPr>
            <a:r>
              <a:rPr lang="en-US" sz="2800" kern="100" dirty="0">
                <a:solidFill>
                  <a:schemeClr val="tx2">
                    <a:lumMod val="75000"/>
                    <a:lumOff val="25000"/>
                  </a:schemeClr>
                </a:solidFill>
                <a:latin typeface="Abadi" panose="020B0604020104020204" pitchFamily="34" charset="0"/>
                <a:ea typeface="Aptos" panose="020B0004020202020204" pitchFamily="34" charset="0"/>
                <a:cs typeface="Times New Roman" panose="02020603050405020304" pitchFamily="18" charset="0"/>
              </a:rPr>
              <a:t>Appendix - 1</a:t>
            </a:r>
            <a:endParaRPr lang="en-IN" sz="2800" kern="100" dirty="0">
              <a:solidFill>
                <a:schemeClr val="tx2">
                  <a:lumMod val="75000"/>
                  <a:lumOff val="25000"/>
                </a:schemeClr>
              </a:solidFill>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194437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22639</TotalTime>
  <Words>11362</Words>
  <Application>Microsoft Macintosh PowerPoint</Application>
  <PresentationFormat>Widescreen</PresentationFormat>
  <Paragraphs>858</Paragraphs>
  <Slides>101</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Abadi</vt:lpstr>
      <vt:lpstr>Aptos</vt:lpstr>
      <vt:lpstr>Arial</vt:lpstr>
      <vt:lpstr>Calibri</vt:lpstr>
      <vt:lpstr>Courier New</vt:lpstr>
      <vt:lpstr>Helvetica Neue for IBM</vt:lpstr>
      <vt:lpstr>Open Sans</vt:lpstr>
      <vt:lpstr>Segoe UI</vt:lpstr>
      <vt:lpstr>SegoeUI</vt:lpstr>
      <vt:lpstr>Symbol</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contd/- </vt:lpstr>
      <vt:lpstr>Conclusions contd/-</vt:lpstr>
      <vt:lpstr>Conclusions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 Classification on Major Parameters- contd/- </vt:lpstr>
      <vt:lpstr>EDA with Data Visualization – Non-controllable Parameters</vt:lpstr>
      <vt:lpstr>EDA with Data Visualization – Non-controllable Parameters</vt:lpstr>
      <vt:lpstr>EDA with Data Visualization – Controllable Parameters - Action HR</vt:lpstr>
      <vt:lpstr>EDA with Data Visualization – Controllable Parameters - Action HR – contd/-</vt:lpstr>
      <vt:lpstr>EDA with Data Visualization – Controllable Parameters – Action HR &amp; Employee </vt:lpstr>
      <vt:lpstr>EDA with Data Visualization – Controllable Parameters – Action HR &amp; Employee</vt:lpstr>
      <vt:lpstr>PowerPoint Presentation</vt:lpstr>
      <vt:lpstr>PowerPoint Presentation</vt:lpstr>
      <vt:lpstr>Attrition by Gender_Department_Job Role_Mnthly Income</vt:lpstr>
      <vt:lpstr>PowerPoint Presentation</vt:lpstr>
      <vt:lpstr>PowerPoint Presentation</vt:lpstr>
      <vt:lpstr>PowerPoint Presentation</vt:lpstr>
      <vt:lpstr>PowerPoint Presentation</vt:lpstr>
      <vt:lpstr>PowerPoint Presentation</vt:lpstr>
      <vt:lpstr>Conclusions contd/-</vt:lpstr>
      <vt:lpstr>Conclusions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George Mathew</cp:lastModifiedBy>
  <cp:revision>294</cp:revision>
  <dcterms:created xsi:type="dcterms:W3CDTF">2021-04-29T18:58:00Z</dcterms:created>
  <dcterms:modified xsi:type="dcterms:W3CDTF">2024-11-01T13:24:27Z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